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388" autoAdjust="0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7C0674-7212-4153-AED0-3034D2EE24D5}" type="doc">
      <dgm:prSet loTypeId="urn:microsoft.com/office/officeart/2005/8/layout/lProcess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E53856C-AC7D-43C8-BCD7-7A3B867ABC53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fa-IR" dirty="0"/>
            <a:t>محیط اجرا</a:t>
          </a:r>
          <a:endParaRPr lang="en-US" dirty="0"/>
        </a:p>
      </dgm:t>
    </dgm:pt>
    <dgm:pt modelId="{DB4C4EA6-24EB-470C-91B3-BBFD5C54472D}" type="parTrans" cxnId="{507082F6-84E8-49EA-83FD-4E189492A237}">
      <dgm:prSet/>
      <dgm:spPr/>
      <dgm:t>
        <a:bodyPr/>
        <a:lstStyle/>
        <a:p>
          <a:endParaRPr lang="en-US"/>
        </a:p>
      </dgm:t>
    </dgm:pt>
    <dgm:pt modelId="{BC74879A-34A2-4E11-9D85-E3C409A9E1FB}" type="sibTrans" cxnId="{507082F6-84E8-49EA-83FD-4E189492A237}">
      <dgm:prSet/>
      <dgm:spPr/>
      <dgm:t>
        <a:bodyPr/>
        <a:lstStyle/>
        <a:p>
          <a:endParaRPr lang="en-US"/>
        </a:p>
      </dgm:t>
    </dgm:pt>
    <dgm:pt modelId="{FE173CAB-C12B-44D7-96FE-913D4C605B73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fa-IR" dirty="0"/>
            <a:t>مدل</a:t>
          </a:r>
          <a:endParaRPr lang="en-US" dirty="0"/>
        </a:p>
      </dgm:t>
    </dgm:pt>
    <dgm:pt modelId="{B0D6AB3F-9BD3-41C5-86D1-A4DA308449E9}" type="parTrans" cxnId="{B6682845-197E-4E0C-91AE-8D2130A16EBA}">
      <dgm:prSet/>
      <dgm:spPr/>
      <dgm:t>
        <a:bodyPr/>
        <a:lstStyle/>
        <a:p>
          <a:endParaRPr lang="en-US"/>
        </a:p>
      </dgm:t>
    </dgm:pt>
    <dgm:pt modelId="{773E2758-1E31-4C41-B30D-9F02DC5A772E}" type="sibTrans" cxnId="{B6682845-197E-4E0C-91AE-8D2130A16EBA}">
      <dgm:prSet/>
      <dgm:spPr/>
      <dgm:t>
        <a:bodyPr/>
        <a:lstStyle/>
        <a:p>
          <a:endParaRPr lang="en-US"/>
        </a:p>
      </dgm:t>
    </dgm:pt>
    <dgm:pt modelId="{7C691EE3-0ED7-425C-8D0F-C965DBCCD56D}" type="pres">
      <dgm:prSet presAssocID="{C67C0674-7212-4153-AED0-3034D2EE24D5}" presName="theList" presStyleCnt="0">
        <dgm:presLayoutVars>
          <dgm:dir/>
          <dgm:animLvl val="lvl"/>
          <dgm:resizeHandles val="exact"/>
        </dgm:presLayoutVars>
      </dgm:prSet>
      <dgm:spPr/>
    </dgm:pt>
    <dgm:pt modelId="{83E6F37B-00B5-4051-9EB7-BC2F811404C8}" type="pres">
      <dgm:prSet presAssocID="{CE53856C-AC7D-43C8-BCD7-7A3B867ABC53}" presName="compNode" presStyleCnt="0"/>
      <dgm:spPr/>
    </dgm:pt>
    <dgm:pt modelId="{65CC01EF-C43C-48A8-ADAA-7C68A0D48F8C}" type="pres">
      <dgm:prSet presAssocID="{CE53856C-AC7D-43C8-BCD7-7A3B867ABC53}" presName="aNode" presStyleLbl="bgShp" presStyleIdx="0" presStyleCnt="1" custLinFactNeighborX="11576" custLinFactNeighborY="218"/>
      <dgm:spPr/>
    </dgm:pt>
    <dgm:pt modelId="{946C744D-4F2F-4082-8603-34B2F3B4C37E}" type="pres">
      <dgm:prSet presAssocID="{CE53856C-AC7D-43C8-BCD7-7A3B867ABC53}" presName="textNode" presStyleLbl="bgShp" presStyleIdx="0" presStyleCnt="1"/>
      <dgm:spPr/>
    </dgm:pt>
    <dgm:pt modelId="{31B00A74-D855-4FF8-8031-B88E819A8754}" type="pres">
      <dgm:prSet presAssocID="{CE53856C-AC7D-43C8-BCD7-7A3B867ABC53}" presName="compChildNode" presStyleCnt="0"/>
      <dgm:spPr/>
    </dgm:pt>
    <dgm:pt modelId="{5C81FF47-5911-4B9E-A595-C1E681DFB828}" type="pres">
      <dgm:prSet presAssocID="{CE53856C-AC7D-43C8-BCD7-7A3B867ABC53}" presName="theInnerList" presStyleCnt="0"/>
      <dgm:spPr/>
    </dgm:pt>
    <dgm:pt modelId="{0584B75D-9208-4F09-ABD5-AC37A5DECE1F}" type="pres">
      <dgm:prSet presAssocID="{FE173CAB-C12B-44D7-96FE-913D4C605B73}" presName="childNode" presStyleLbl="node1" presStyleIdx="0" presStyleCnt="1" custScaleX="83283" custScaleY="88245" custLinFactNeighborX="8380" custLinFactNeighborY="-5132">
        <dgm:presLayoutVars>
          <dgm:bulletEnabled val="1"/>
        </dgm:presLayoutVars>
      </dgm:prSet>
      <dgm:spPr/>
    </dgm:pt>
  </dgm:ptLst>
  <dgm:cxnLst>
    <dgm:cxn modelId="{C2717820-4191-4F80-80D0-FEB615224035}" type="presOf" srcId="{CE53856C-AC7D-43C8-BCD7-7A3B867ABC53}" destId="{65CC01EF-C43C-48A8-ADAA-7C68A0D48F8C}" srcOrd="0" destOrd="0" presId="urn:microsoft.com/office/officeart/2005/8/layout/lProcess2"/>
    <dgm:cxn modelId="{2373C634-F314-4AB3-98D5-4C4A012C42E8}" type="presOf" srcId="{C67C0674-7212-4153-AED0-3034D2EE24D5}" destId="{7C691EE3-0ED7-425C-8D0F-C965DBCCD56D}" srcOrd="0" destOrd="0" presId="urn:microsoft.com/office/officeart/2005/8/layout/lProcess2"/>
    <dgm:cxn modelId="{B6682845-197E-4E0C-91AE-8D2130A16EBA}" srcId="{CE53856C-AC7D-43C8-BCD7-7A3B867ABC53}" destId="{FE173CAB-C12B-44D7-96FE-913D4C605B73}" srcOrd="0" destOrd="0" parTransId="{B0D6AB3F-9BD3-41C5-86D1-A4DA308449E9}" sibTransId="{773E2758-1E31-4C41-B30D-9F02DC5A772E}"/>
    <dgm:cxn modelId="{1314EB7C-036B-40F8-B3C8-23771D86FDED}" type="presOf" srcId="{CE53856C-AC7D-43C8-BCD7-7A3B867ABC53}" destId="{946C744D-4F2F-4082-8603-34B2F3B4C37E}" srcOrd="1" destOrd="0" presId="urn:microsoft.com/office/officeart/2005/8/layout/lProcess2"/>
    <dgm:cxn modelId="{497854A4-9469-461A-86E3-842B8E7E9458}" type="presOf" srcId="{FE173CAB-C12B-44D7-96FE-913D4C605B73}" destId="{0584B75D-9208-4F09-ABD5-AC37A5DECE1F}" srcOrd="0" destOrd="0" presId="urn:microsoft.com/office/officeart/2005/8/layout/lProcess2"/>
    <dgm:cxn modelId="{507082F6-84E8-49EA-83FD-4E189492A237}" srcId="{C67C0674-7212-4153-AED0-3034D2EE24D5}" destId="{CE53856C-AC7D-43C8-BCD7-7A3B867ABC53}" srcOrd="0" destOrd="0" parTransId="{DB4C4EA6-24EB-470C-91B3-BBFD5C54472D}" sibTransId="{BC74879A-34A2-4E11-9D85-E3C409A9E1FB}"/>
    <dgm:cxn modelId="{F144AF84-C7DB-4FF3-8013-625F00CACFB5}" type="presParOf" srcId="{7C691EE3-0ED7-425C-8D0F-C965DBCCD56D}" destId="{83E6F37B-00B5-4051-9EB7-BC2F811404C8}" srcOrd="0" destOrd="0" presId="urn:microsoft.com/office/officeart/2005/8/layout/lProcess2"/>
    <dgm:cxn modelId="{AC27E484-EC49-4AE2-81FE-265ACA2CA85A}" type="presParOf" srcId="{83E6F37B-00B5-4051-9EB7-BC2F811404C8}" destId="{65CC01EF-C43C-48A8-ADAA-7C68A0D48F8C}" srcOrd="0" destOrd="0" presId="urn:microsoft.com/office/officeart/2005/8/layout/lProcess2"/>
    <dgm:cxn modelId="{9B009E9B-0A43-4EF0-8DFA-8C1903B9F654}" type="presParOf" srcId="{83E6F37B-00B5-4051-9EB7-BC2F811404C8}" destId="{946C744D-4F2F-4082-8603-34B2F3B4C37E}" srcOrd="1" destOrd="0" presId="urn:microsoft.com/office/officeart/2005/8/layout/lProcess2"/>
    <dgm:cxn modelId="{005EE4FE-39FD-4CBE-91EC-592B2E53AF24}" type="presParOf" srcId="{83E6F37B-00B5-4051-9EB7-BC2F811404C8}" destId="{31B00A74-D855-4FF8-8031-B88E819A8754}" srcOrd="2" destOrd="0" presId="urn:microsoft.com/office/officeart/2005/8/layout/lProcess2"/>
    <dgm:cxn modelId="{24F47F39-2016-4521-BD90-0BD4B8F54686}" type="presParOf" srcId="{31B00A74-D855-4FF8-8031-B88E819A8754}" destId="{5C81FF47-5911-4B9E-A595-C1E681DFB828}" srcOrd="0" destOrd="0" presId="urn:microsoft.com/office/officeart/2005/8/layout/lProcess2"/>
    <dgm:cxn modelId="{8A8412C2-7514-416F-843E-4776C731C4BF}" type="presParOf" srcId="{5C81FF47-5911-4B9E-A595-C1E681DFB828}" destId="{0584B75D-9208-4F09-ABD5-AC37A5DECE1F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C01EF-C43C-48A8-ADAA-7C68A0D48F8C}">
      <dsp:nvSpPr>
        <dsp:cNvPr id="0" name=""/>
        <dsp:cNvSpPr/>
      </dsp:nvSpPr>
      <dsp:spPr>
        <a:xfrm>
          <a:off x="0" y="0"/>
          <a:ext cx="5214126" cy="2629820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600" kern="1200" dirty="0"/>
            <a:t>محیط اجرا</a:t>
          </a:r>
          <a:endParaRPr lang="en-US" sz="3600" kern="1200" dirty="0"/>
        </a:p>
      </dsp:txBody>
      <dsp:txXfrm>
        <a:off x="0" y="0"/>
        <a:ext cx="5214126" cy="788946"/>
      </dsp:txXfrm>
    </dsp:sp>
    <dsp:sp modelId="{0584B75D-9208-4F09-ABD5-AC37A5DECE1F}">
      <dsp:nvSpPr>
        <dsp:cNvPr id="0" name=""/>
        <dsp:cNvSpPr/>
      </dsp:nvSpPr>
      <dsp:spPr>
        <a:xfrm>
          <a:off x="1219625" y="801689"/>
          <a:ext cx="3473984" cy="1508445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23825" rIns="16510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6500" kern="1200" dirty="0"/>
            <a:t>مدل</a:t>
          </a:r>
          <a:endParaRPr lang="en-US" sz="6500" kern="1200" dirty="0"/>
        </a:p>
      </dsp:txBody>
      <dsp:txXfrm>
        <a:off x="1263806" y="845870"/>
        <a:ext cx="3385622" cy="1420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535B0-834C-4357-9AD6-3FF5E451F607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E36E2-B530-4F79-9939-47CBD6B9F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80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56120CE-523B-483A-B44E-44E3D86FB5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110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14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یعنی یادگیری ویژگی هایی که یک تصویر را عدد ۵ می کند.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36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fa-I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الگوریتم که مدل را می سازد. "مثل کارخانه که موتور می سازد."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fa-I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مدل "موتور ماشین"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fa-I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محیط اجرا "بدنه و شاستی ماشین"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fa-I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این 2 سر هم شده که می شه نرم افزار یا اپلیکیشن "ماشین با تمام تجهیزات"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72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6FA-CFAF-7A49-630C-71C45112C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8A0CE-5241-D3E4-5F50-4CDB9D4A3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103D9-23FA-1BAE-1CF6-C5AFFC2D9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13821-209B-0DB4-3292-153C6AD38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5EADD-F830-E845-4C67-51F432739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23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C3804-AF98-3A07-01C7-A1D431B01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2EE26-FEAB-4CCB-DE8A-D3D2DE8B7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30699-3A29-E92B-DE20-56E03D33D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0AB0C-33F4-02F7-E631-EE7D76963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9F6A1-F9AC-376F-AA5E-9C4833DD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2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C38CB-9884-5DBD-25F4-A48D0FDAE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33F7F-00D4-AC8E-9F66-2188F8258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69D6B-589E-136D-187D-8098D10DC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E966A-8392-FC39-24E4-0F4112A88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32A31-1059-9BDF-3E5C-78278662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1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C8FB1-CFC9-3049-D3EE-243822C70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D93DC-EC3D-F9E3-F977-A66FBA5A9B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89A886-9629-4754-96D4-A590A7429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A0AE58-6FC2-024B-A7EB-EECF96D8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6AACA-D772-C3E1-0632-A1464CB21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56231E-D899-9210-F009-D657A292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7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D0FA-284F-7185-6337-8715913D3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555B8-26EC-0735-B755-45FE933AC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E2EE0-4E3A-04C5-58B8-BAB580832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86AC51-B7CC-11FD-2C7A-5586AE6870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F30114-DECF-19FB-C4FA-053E376739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8E3010-5534-C6E3-5785-EA7E7075A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DD179B-B5AA-346A-F091-DE58E532A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64106D-C9A8-CC79-DA7B-B07980D58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40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87CF6-71D0-6C02-0416-91C784ACE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95F49C-6270-9FC0-6149-35AF0BC6C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8720D8-2042-5013-6AB6-4CCD694FF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768B8-922D-18CA-075C-63AA7C45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02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C25379-3AB4-01C7-3FCD-0CEBDE57C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8D687C-D30D-76E1-76C5-DC31EA6D9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8FA1A-71C9-2295-5522-7BFD7DC04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4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CA525-599A-DB4F-FED5-38E79DD4D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0047C-323E-76DA-E81D-20786D31A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FBAA2-747E-3FC5-50B6-BEEA01AD6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2CDD2-7250-D943-50E6-91D22AD9A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FB3CE-8D3C-95AD-964B-533775BD8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B7C4C-B00B-097B-DF8A-82119B1A9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6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C7612-CC87-40A5-6C13-5BC24F18D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00493B-D749-50B5-A2DD-AE2FF0620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DE6F7-407C-BF8F-F801-1D51EA222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F0B6A-0FAF-EB8F-5036-8324E582A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9AEA72-924A-5F67-06FE-398074CDB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44592-B618-8133-2186-5F839DA61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0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90825-0FA9-8B8A-8A86-A1901A2D4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0DE54E-1790-E335-F49C-0A92602BF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09AA7-7F6A-E5F4-B35E-C23FB58DE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EDBC1-7F4C-CC07-6CE4-F100A02E9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C5AB3-8CE6-5F00-025D-8FBFF5EED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38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B0A68C-4D38-2A81-827A-C2A584C6B5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4CAB29-ABA8-A6DE-35B2-A17AD3C2F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2F9C6-7188-A59B-9B55-B5AFF00CF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EF032-E437-2998-E67E-EE9568694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46276-C2E8-F16E-B2A5-469DDDB35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3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7B3EA7-9CDE-DB54-89F9-654D968F3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61DF9-FCC6-6D68-E6CF-25E8BA495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6019E-4117-8425-9567-8CAF1F4560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5573A-A291-480E-914D-61CD25080D3A}" type="datetimeFigureOut">
              <a:rPr lang="en-US" smtClean="0"/>
              <a:t>7/8/2023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D5BC2-7170-A25D-535E-F660BEDC5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1FB22-53F8-4257-9B86-D5A5689EBB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0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2486328" y="1485951"/>
            <a:ext cx="7219343" cy="1784022"/>
          </a:xfrm>
          <a:prstGeom prst="flowChartAlternateProcess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a-IR" sz="4800" b="1" noProof="1"/>
              <a:t>هوش</a:t>
            </a:r>
            <a:r>
              <a:rPr lang="fa-IR" sz="4800" b="1" dirty="0"/>
              <a:t> </a:t>
            </a:r>
            <a:r>
              <a:rPr lang="fa-IR" sz="4800" b="1" noProof="1"/>
              <a:t>مصنو</a:t>
            </a:r>
            <a:r>
              <a:rPr lang="en-GB" sz="4800" b="1" noProof="1"/>
              <a:t>عی</a:t>
            </a:r>
            <a:r>
              <a:rPr lang="en-GB" sz="4800" b="1" dirty="0"/>
              <a:t> </a:t>
            </a:r>
            <a:r>
              <a:rPr lang="en-GB" sz="4800" b="1" noProof="1"/>
              <a:t>در</a:t>
            </a:r>
            <a:r>
              <a:rPr lang="en-GB" sz="4800" b="1" dirty="0"/>
              <a:t> </a:t>
            </a:r>
            <a:r>
              <a:rPr lang="en-GB" sz="4800" b="1" noProof="1"/>
              <a:t>پزشکی</a:t>
            </a:r>
            <a:r>
              <a:rPr lang="en-GB" sz="4800" b="1" dirty="0"/>
              <a:t> </a:t>
            </a:r>
            <a:endParaRPr lang="en-US" sz="4800" b="1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6748670" y="4638933"/>
            <a:ext cx="2515297" cy="1528246"/>
          </a:xfrm>
          <a:solidFill>
            <a:schemeClr val="accent6">
              <a:lumMod val="20000"/>
              <a:lumOff val="80000"/>
              <a:alpha val="52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en-GB" b="1" noProof="1"/>
              <a:t>دکتر</a:t>
            </a:r>
            <a:r>
              <a:rPr lang="fa-IR" b="1" noProof="1"/>
              <a:t> رضا</a:t>
            </a:r>
            <a:r>
              <a:rPr lang="en-GB" b="1" dirty="0"/>
              <a:t> </a:t>
            </a:r>
            <a:r>
              <a:rPr lang="en-GB" b="1" noProof="1"/>
              <a:t>عزیزی</a:t>
            </a:r>
            <a:r>
              <a:rPr lang="en-GB" b="1" dirty="0"/>
              <a:t> </a:t>
            </a:r>
            <a:r>
              <a:rPr lang="en-GB" b="1" noProof="1"/>
              <a:t>نژاد</a:t>
            </a:r>
            <a:br>
              <a:rPr lang="fa-IR" b="1" noProof="1"/>
            </a:br>
            <a:r>
              <a:rPr lang="fa-IR" sz="1143" b="1" dirty="0"/>
              <a:t>استادیار</a:t>
            </a:r>
            <a:r>
              <a:rPr lang="en-US" sz="1143" b="1" dirty="0"/>
              <a:t> </a:t>
            </a:r>
            <a:r>
              <a:rPr lang="en-GB" sz="1143" b="1" noProof="1"/>
              <a:t>بیوانفورماتیک</a:t>
            </a:r>
            <a:r>
              <a:rPr lang="en-GB" sz="1143" b="1" dirty="0"/>
              <a:t> </a:t>
            </a:r>
            <a:r>
              <a:rPr lang="fa-IR" sz="1143" b="1" noProof="1"/>
              <a:t>علوم تحقیقات تهران</a:t>
            </a:r>
            <a:endParaRPr lang="en-GB" b="1" noProof="1"/>
          </a:p>
          <a:p>
            <a:pPr algn="r" rtl="1"/>
            <a:r>
              <a:rPr lang="en-GB" b="1" noProof="1"/>
              <a:t>پوریا</a:t>
            </a:r>
            <a:r>
              <a:rPr lang="en-GB" b="1" dirty="0"/>
              <a:t> </a:t>
            </a:r>
            <a:r>
              <a:rPr lang="en-GB" b="1" noProof="1"/>
              <a:t>ناصری</a:t>
            </a:r>
            <a:r>
              <a:rPr lang="en-GB" b="1" dirty="0"/>
              <a:t> </a:t>
            </a:r>
            <a:r>
              <a:rPr lang="en-GB" b="1" noProof="1"/>
              <a:t>نیا</a:t>
            </a:r>
            <a:endParaRPr lang="fa-IR" noProof="1"/>
          </a:p>
          <a:p>
            <a:pPr algn="r" rtl="1"/>
            <a:r>
              <a:rPr lang="en-GB" sz="1143" b="1" dirty="0"/>
              <a:t> </a:t>
            </a:r>
            <a:r>
              <a:rPr lang="en-GB" sz="1143" b="1" noProof="1"/>
              <a:t>دانشج</a:t>
            </a:r>
            <a:r>
              <a:rPr lang="fa-IR" sz="1143" b="1" noProof="1"/>
              <a:t>و</a:t>
            </a:r>
            <a:r>
              <a:rPr lang="en-GB" sz="1143" b="1" dirty="0"/>
              <a:t> </a:t>
            </a:r>
            <a:r>
              <a:rPr lang="en-GB" sz="1143" b="1" noProof="1"/>
              <a:t>پزشکی</a:t>
            </a:r>
            <a:r>
              <a:rPr lang="en-GB" sz="1143" b="1" dirty="0"/>
              <a:t> </a:t>
            </a:r>
            <a:r>
              <a:rPr lang="en-GB" sz="1143" b="1" noProof="1"/>
              <a:t>دانشگاه</a:t>
            </a:r>
            <a:r>
              <a:rPr lang="en-GB" sz="1143" b="1" dirty="0"/>
              <a:t> </a:t>
            </a:r>
            <a:r>
              <a:rPr lang="en-GB" sz="1143" b="1" noProof="1"/>
              <a:t>علوم</a:t>
            </a:r>
            <a:r>
              <a:rPr lang="en-GB" sz="1143" b="1" dirty="0"/>
              <a:t> </a:t>
            </a:r>
            <a:r>
              <a:rPr lang="en-GB" sz="1143" b="1" noProof="1"/>
              <a:t>پزشکی</a:t>
            </a:r>
            <a:r>
              <a:rPr lang="en-GB" sz="1143" b="1" dirty="0"/>
              <a:t> </a:t>
            </a:r>
            <a:r>
              <a:rPr lang="en-GB" sz="1143" b="1" noProof="1"/>
              <a:t>البرز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33013A-A401-C73A-B9F9-6A273159C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913" y="-118116"/>
            <a:ext cx="2054087" cy="2282320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37878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5BFDC-D5D0-5957-B090-6D49E4CF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b="1" dirty="0"/>
              <a:t>هوش مصنوعی چیست؟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B510B-CFAE-936F-3E54-3188EFE14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8991" y="1732675"/>
            <a:ext cx="3024809" cy="4351338"/>
          </a:xfrm>
        </p:spPr>
        <p:txBody>
          <a:bodyPr/>
          <a:lstStyle/>
          <a:p>
            <a:pPr algn="r" rtl="1"/>
            <a:r>
              <a:rPr lang="fa-IR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نرم افزاری که توانایی </a:t>
            </a:r>
            <a:endParaRPr lang="en-US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457200" indent="-457200" algn="r" rtl="1">
              <a:buFont typeface="+mj-lt"/>
              <a:buAutoNum type="arabicParenR"/>
            </a:pPr>
            <a:r>
              <a:rPr lang="fa-IR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یادگیری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457200" indent="-457200" algn="r" rtl="1">
              <a:buFont typeface="+mj-lt"/>
              <a:buAutoNum type="arabicParenR"/>
            </a:pPr>
            <a:r>
              <a:rPr lang="fa-IR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استدلال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457200" indent="-457200" algn="r" rtl="1">
              <a:buFont typeface="+mj-lt"/>
              <a:buAutoNum type="arabicParenR"/>
            </a:pPr>
            <a:r>
              <a:rPr lang="fa-IR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تعمیم 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457200" indent="-457200" algn="r" rtl="1">
              <a:buFont typeface="+mj-lt"/>
              <a:buAutoNum type="arabicParenR"/>
            </a:pPr>
            <a:r>
              <a:rPr lang="fa-IR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درک </a:t>
            </a:r>
            <a:r>
              <a:rPr lang="fa-I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داشته باشد.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r" rtl="1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BBB274-989C-FD8A-A6F6-3BED14431E9C}"/>
              </a:ext>
            </a:extLst>
          </p:cNvPr>
          <p:cNvSpPr/>
          <p:nvPr/>
        </p:nvSpPr>
        <p:spPr>
          <a:xfrm>
            <a:off x="2110546" y="1656787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يادگیری</a:t>
            </a:r>
            <a:endParaRPr lang="en-US" sz="32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6781EA-CB9E-0CF7-C470-A65FD8B6A164}"/>
              </a:ext>
            </a:extLst>
          </p:cNvPr>
          <p:cNvSpPr/>
          <p:nvPr/>
        </p:nvSpPr>
        <p:spPr>
          <a:xfrm>
            <a:off x="2110546" y="5072051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درک</a:t>
            </a:r>
            <a:endParaRPr lang="en-US" sz="32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28C0E3-0004-BC2B-42E5-7968F1D7EA37}"/>
              </a:ext>
            </a:extLst>
          </p:cNvPr>
          <p:cNvSpPr/>
          <p:nvPr/>
        </p:nvSpPr>
        <p:spPr>
          <a:xfrm>
            <a:off x="2110546" y="3949331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تعمیم</a:t>
            </a:r>
            <a:endParaRPr lang="en-US" sz="32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9D3843F-DA83-C84B-63D5-29A87A4E6D84}"/>
              </a:ext>
            </a:extLst>
          </p:cNvPr>
          <p:cNvSpPr/>
          <p:nvPr/>
        </p:nvSpPr>
        <p:spPr>
          <a:xfrm>
            <a:off x="2110546" y="2851089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استدلال</a:t>
            </a:r>
            <a:endParaRPr lang="en-US" sz="32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C7DD14-3212-8E57-6963-44954C1C5D72}"/>
              </a:ext>
            </a:extLst>
          </p:cNvPr>
          <p:cNvCxnSpPr>
            <a:endCxn id="4" idx="3"/>
          </p:cNvCxnSpPr>
          <p:nvPr/>
        </p:nvCxnSpPr>
        <p:spPr>
          <a:xfrm flipH="1" flipV="1">
            <a:off x="3976668" y="2109322"/>
            <a:ext cx="1129003" cy="10870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9504D2D-60F5-620C-31D1-47EB33EEFE00}"/>
              </a:ext>
            </a:extLst>
          </p:cNvPr>
          <p:cNvCxnSpPr>
            <a:cxnSpLocks/>
            <a:endCxn id="7" idx="3"/>
          </p:cNvCxnSpPr>
          <p:nvPr/>
        </p:nvCxnSpPr>
        <p:spPr>
          <a:xfrm flipH="1" flipV="1">
            <a:off x="3976668" y="3303624"/>
            <a:ext cx="1054358" cy="1979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2D59F8-D110-3560-503B-6ADD793A07A0}"/>
              </a:ext>
            </a:extLst>
          </p:cNvPr>
          <p:cNvCxnSpPr>
            <a:cxnSpLocks/>
            <a:endCxn id="6" idx="3"/>
          </p:cNvCxnSpPr>
          <p:nvPr/>
        </p:nvCxnSpPr>
        <p:spPr>
          <a:xfrm flipH="1">
            <a:off x="3976668" y="4045391"/>
            <a:ext cx="1129003" cy="3564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B171087-70E9-C369-9BFB-B7D8BE156F78}"/>
              </a:ext>
            </a:extLst>
          </p:cNvPr>
          <p:cNvCxnSpPr>
            <a:endCxn id="5" idx="3"/>
          </p:cNvCxnSpPr>
          <p:nvPr/>
        </p:nvCxnSpPr>
        <p:spPr>
          <a:xfrm flipH="1">
            <a:off x="3976668" y="4481494"/>
            <a:ext cx="1234750" cy="10430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3862D44-4B5D-AA91-14F3-191690D17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081" y="2479046"/>
            <a:ext cx="2592985" cy="25929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4987210-FD44-4C63-D3DD-236B572BA0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07375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B510B-CFAE-936F-3E54-3188EFE14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1110" y="1825625"/>
            <a:ext cx="8302690" cy="4351338"/>
          </a:xfrm>
        </p:spPr>
        <p:txBody>
          <a:bodyPr>
            <a:normAutofit/>
          </a:bodyPr>
          <a:lstStyle/>
          <a:p>
            <a:pPr algn="r" rtl="1"/>
            <a:r>
              <a:rPr lang="fa-I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تنظیم شدن بر اساس اطلاعات داده شده. </a:t>
            </a:r>
          </a:p>
          <a:p>
            <a:pPr algn="r" rtl="1"/>
            <a:endParaRPr lang="fa-IR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مثال: به مدل می گوییم تصویر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</a:t>
            </a: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یعنی عدد ۵.</a:t>
            </a:r>
            <a:endParaRPr lang="en-US" sz="4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0E6FA1-FF80-13DE-5AF1-AA54F662C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849" y="2671861"/>
            <a:ext cx="1103096" cy="1122912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BBB274-989C-FD8A-A6F6-3BED14431E9C}"/>
              </a:ext>
            </a:extLst>
          </p:cNvPr>
          <p:cNvSpPr/>
          <p:nvPr/>
        </p:nvSpPr>
        <p:spPr>
          <a:xfrm>
            <a:off x="0" y="1492050"/>
            <a:ext cx="1866122" cy="9050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يادگیری</a:t>
            </a:r>
            <a:endParaRPr lang="en-US" sz="32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6781EA-CB9E-0CF7-C470-A65FD8B6A164}"/>
              </a:ext>
            </a:extLst>
          </p:cNvPr>
          <p:cNvSpPr/>
          <p:nvPr/>
        </p:nvSpPr>
        <p:spPr>
          <a:xfrm>
            <a:off x="9619" y="4913415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درک</a:t>
            </a:r>
            <a:endParaRPr lang="en-US" sz="32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28C0E3-0004-BC2B-42E5-7968F1D7EA37}"/>
              </a:ext>
            </a:extLst>
          </p:cNvPr>
          <p:cNvSpPr/>
          <p:nvPr/>
        </p:nvSpPr>
        <p:spPr>
          <a:xfrm>
            <a:off x="9619" y="379477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تعمیم</a:t>
            </a:r>
            <a:endParaRPr lang="en-US" sz="32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9D3843F-DA83-C84B-63D5-29A87A4E6D84}"/>
              </a:ext>
            </a:extLst>
          </p:cNvPr>
          <p:cNvSpPr/>
          <p:nvPr/>
        </p:nvSpPr>
        <p:spPr>
          <a:xfrm>
            <a:off x="9619" y="268220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استدلال</a:t>
            </a:r>
            <a:endParaRPr lang="en-US" sz="32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325971-9B92-7988-530D-382A7C6ED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 rtl="1"/>
            <a:r>
              <a:rPr lang="fa-IR" dirty="0"/>
              <a:t>يادگیری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F6ABEB-43C2-2D47-FEA1-400B3D43858C}"/>
              </a:ext>
            </a:extLst>
          </p:cNvPr>
          <p:cNvSpPr/>
          <p:nvPr/>
        </p:nvSpPr>
        <p:spPr>
          <a:xfrm>
            <a:off x="0" y="496297"/>
            <a:ext cx="3428797" cy="77810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/>
              <a:t>هوش مصنوعی چیست؟</a:t>
            </a:r>
            <a:endParaRPr lang="en-US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E0A999D-F884-1AD8-93C3-45C95BE99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191076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5BFDC-D5D0-5957-B090-6D49E4CF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/>
              <a:t>استدلال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B510B-CFAE-936F-3E54-3188EFE14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1110" y="1825625"/>
            <a:ext cx="8302690" cy="4351338"/>
          </a:xfrm>
        </p:spPr>
        <p:txBody>
          <a:bodyPr>
            <a:normAutofit/>
          </a:bodyPr>
          <a:lstStyle/>
          <a:p>
            <a:pPr marL="0" marR="0" algn="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fa-I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تحلیل و برداشت منطقی جدید از اطلاعات.</a:t>
            </a:r>
            <a:endParaRPr lang="en-US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r" rtl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a-IR" sz="4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"همه انسان ها فانی هستند، سقراط انسان است. پس سقراط فانی است."</a:t>
            </a:r>
            <a:endParaRPr lang="en-US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en-US" sz="54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BBB274-989C-FD8A-A6F6-3BED14431E9C}"/>
              </a:ext>
            </a:extLst>
          </p:cNvPr>
          <p:cNvSpPr/>
          <p:nvPr/>
        </p:nvSpPr>
        <p:spPr>
          <a:xfrm>
            <a:off x="11361" y="1502229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يادگیری</a:t>
            </a:r>
            <a:endParaRPr lang="en-US" sz="32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6781EA-CB9E-0CF7-C470-A65FD8B6A164}"/>
              </a:ext>
            </a:extLst>
          </p:cNvPr>
          <p:cNvSpPr/>
          <p:nvPr/>
        </p:nvSpPr>
        <p:spPr>
          <a:xfrm>
            <a:off x="11361" y="491749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درک</a:t>
            </a:r>
            <a:endParaRPr lang="en-US" sz="32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28C0E3-0004-BC2B-42E5-7968F1D7EA37}"/>
              </a:ext>
            </a:extLst>
          </p:cNvPr>
          <p:cNvSpPr/>
          <p:nvPr/>
        </p:nvSpPr>
        <p:spPr>
          <a:xfrm>
            <a:off x="11361" y="379477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تعمیم</a:t>
            </a:r>
            <a:endParaRPr lang="en-US" sz="32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9D3843F-DA83-C84B-63D5-29A87A4E6D84}"/>
              </a:ext>
            </a:extLst>
          </p:cNvPr>
          <p:cNvSpPr/>
          <p:nvPr/>
        </p:nvSpPr>
        <p:spPr>
          <a:xfrm>
            <a:off x="11361" y="2696531"/>
            <a:ext cx="1866122" cy="9050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استدلال</a:t>
            </a:r>
            <a:endParaRPr lang="en-US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51B760-BE6E-945A-67AD-0CEE20D27C98}"/>
              </a:ext>
            </a:extLst>
          </p:cNvPr>
          <p:cNvSpPr/>
          <p:nvPr/>
        </p:nvSpPr>
        <p:spPr>
          <a:xfrm>
            <a:off x="0" y="496297"/>
            <a:ext cx="3428797" cy="77810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/>
              <a:t>هوش مصنوعی چیست؟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745BFA-1BF6-A3F5-A05E-C199936AB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18116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661408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5BFDC-D5D0-5957-B090-6D49E4CF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/>
              <a:t>تعمیم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B510B-CFAE-936F-3E54-3188EFE14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1110" y="1825625"/>
            <a:ext cx="8302690" cy="4351338"/>
          </a:xfrm>
        </p:spPr>
        <p:txBody>
          <a:bodyPr>
            <a:normAutofit/>
          </a:bodyPr>
          <a:lstStyle/>
          <a:p>
            <a:pPr algn="r" rtl="1"/>
            <a:r>
              <a:rPr lang="fa-IR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توانایی </a:t>
            </a:r>
            <a:r>
              <a:rPr lang="fa-IR" sz="40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فهم ویژگی های داده و پیدا کردن آن ها در داده ی جدید.</a:t>
            </a:r>
            <a:endParaRPr lang="en-US" sz="54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BBB274-989C-FD8A-A6F6-3BED14431E9C}"/>
              </a:ext>
            </a:extLst>
          </p:cNvPr>
          <p:cNvSpPr/>
          <p:nvPr/>
        </p:nvSpPr>
        <p:spPr>
          <a:xfrm>
            <a:off x="11360" y="1502229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يادگیری</a:t>
            </a:r>
            <a:endParaRPr lang="en-US" sz="32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6781EA-CB9E-0CF7-C470-A65FD8B6A164}"/>
              </a:ext>
            </a:extLst>
          </p:cNvPr>
          <p:cNvSpPr/>
          <p:nvPr/>
        </p:nvSpPr>
        <p:spPr>
          <a:xfrm>
            <a:off x="11360" y="491749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درک</a:t>
            </a:r>
            <a:endParaRPr lang="en-US" sz="32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28C0E3-0004-BC2B-42E5-7968F1D7EA37}"/>
              </a:ext>
            </a:extLst>
          </p:cNvPr>
          <p:cNvSpPr/>
          <p:nvPr/>
        </p:nvSpPr>
        <p:spPr>
          <a:xfrm>
            <a:off x="11360" y="3794773"/>
            <a:ext cx="1866122" cy="9050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تعمیم</a:t>
            </a:r>
            <a:endParaRPr lang="en-US" sz="32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9D3843F-DA83-C84B-63D5-29A87A4E6D84}"/>
              </a:ext>
            </a:extLst>
          </p:cNvPr>
          <p:cNvSpPr/>
          <p:nvPr/>
        </p:nvSpPr>
        <p:spPr>
          <a:xfrm>
            <a:off x="11360" y="2696531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استدلال</a:t>
            </a:r>
            <a:endParaRPr lang="en-US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63ED7C-B14D-572B-30A1-B00546AB1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12760"/>
            <a:ext cx="1310754" cy="24690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ADA478-5039-C27D-F18F-5F1CA38BCED4}"/>
              </a:ext>
            </a:extLst>
          </p:cNvPr>
          <p:cNvSpPr/>
          <p:nvPr/>
        </p:nvSpPr>
        <p:spPr>
          <a:xfrm>
            <a:off x="0" y="496297"/>
            <a:ext cx="3428797" cy="77810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/>
              <a:t>هوش مصنوعی چیست؟</a:t>
            </a:r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F775A8-7D22-97E7-6F2D-58F03BB405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18116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814013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5BFDC-D5D0-5957-B090-6D49E4CF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sz="4400" dirty="0"/>
              <a:t>درک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B510B-CFAE-936F-3E54-3188EFE14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1110" y="1825625"/>
            <a:ext cx="8302690" cy="4351338"/>
          </a:xfrm>
        </p:spPr>
        <p:txBody>
          <a:bodyPr>
            <a:normAutofit/>
          </a:bodyPr>
          <a:lstStyle/>
          <a:p>
            <a:pPr algn="r" rtl="1"/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درک با توجه به شرایط همراه داده. </a:t>
            </a:r>
          </a:p>
          <a:p>
            <a:pPr algn="r" rtl="1"/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فهم منظور از جمله: "علی شیر را پیدا کرد" بر اساس اینکه علی در جنگل بوده یا آشپزخانه. 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endParaRPr lang="en-US" sz="48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BBB274-989C-FD8A-A6F6-3BED14431E9C}"/>
              </a:ext>
            </a:extLst>
          </p:cNvPr>
          <p:cNvSpPr/>
          <p:nvPr/>
        </p:nvSpPr>
        <p:spPr>
          <a:xfrm>
            <a:off x="11360" y="1502229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يادگیری</a:t>
            </a:r>
            <a:endParaRPr lang="en-US" sz="32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6781EA-CB9E-0CF7-C470-A65FD8B6A164}"/>
              </a:ext>
            </a:extLst>
          </p:cNvPr>
          <p:cNvSpPr/>
          <p:nvPr/>
        </p:nvSpPr>
        <p:spPr>
          <a:xfrm>
            <a:off x="11360" y="4917493"/>
            <a:ext cx="1866122" cy="9050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درک</a:t>
            </a:r>
            <a:endParaRPr lang="en-US" sz="32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28C0E3-0004-BC2B-42E5-7968F1D7EA37}"/>
              </a:ext>
            </a:extLst>
          </p:cNvPr>
          <p:cNvSpPr/>
          <p:nvPr/>
        </p:nvSpPr>
        <p:spPr>
          <a:xfrm>
            <a:off x="11360" y="379477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تعمیم</a:t>
            </a:r>
            <a:endParaRPr lang="en-US" sz="32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9D3843F-DA83-C84B-63D5-29A87A4E6D84}"/>
              </a:ext>
            </a:extLst>
          </p:cNvPr>
          <p:cNvSpPr/>
          <p:nvPr/>
        </p:nvSpPr>
        <p:spPr>
          <a:xfrm>
            <a:off x="11360" y="2696531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dirty="0"/>
              <a:t>استدلال</a:t>
            </a:r>
            <a:endParaRPr lang="en-US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1E0A30-A3C0-36EA-E56B-0609B3B952BA}"/>
              </a:ext>
            </a:extLst>
          </p:cNvPr>
          <p:cNvSpPr/>
          <p:nvPr/>
        </p:nvSpPr>
        <p:spPr>
          <a:xfrm>
            <a:off x="0" y="496297"/>
            <a:ext cx="3428797" cy="77810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/>
              <a:t>هوش مصنوعی چیست؟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294D29-3620-F1A5-A159-1855B393A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18116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294217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6BA0-59CC-04DE-B3A5-B674C0DF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400" b="1" dirty="0"/>
              <a:t>هوش مصنوعی چه اجزایی دارد؟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6C8C-EACD-46F4-3365-1301EB430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fa-IR" sz="4000" dirty="0"/>
              <a:t>الگوریتم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sz="4000" dirty="0"/>
              <a:t>مدل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sz="4000" dirty="0"/>
              <a:t>محیط اجرا</a:t>
            </a:r>
            <a:endParaRPr lang="en-US" sz="40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8DD94C0-BCFB-372A-355C-C0181E0661A6}"/>
              </a:ext>
            </a:extLst>
          </p:cNvPr>
          <p:cNvSpPr/>
          <p:nvPr/>
        </p:nvSpPr>
        <p:spPr>
          <a:xfrm>
            <a:off x="5516218" y="1690688"/>
            <a:ext cx="2107096" cy="1603375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الگوریتم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B8E30E4-2330-2D6D-B69F-0DD8C199FC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9152240"/>
              </p:ext>
            </p:extLst>
          </p:nvPr>
        </p:nvGraphicFramePr>
        <p:xfrm>
          <a:off x="735496" y="3429001"/>
          <a:ext cx="5214126" cy="2629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Arrow: Bent 11">
            <a:extLst>
              <a:ext uri="{FF2B5EF4-FFF2-40B4-BE49-F238E27FC236}">
                <a16:creationId xmlns:a16="http://schemas.microsoft.com/office/drawing/2014/main" id="{E53DA89B-A419-8D95-7D42-0C209394A690}"/>
              </a:ext>
            </a:extLst>
          </p:cNvPr>
          <p:cNvSpPr/>
          <p:nvPr/>
        </p:nvSpPr>
        <p:spPr>
          <a:xfrm rot="10800000">
            <a:off x="5406887" y="3294062"/>
            <a:ext cx="1302024" cy="2013434"/>
          </a:xfrm>
          <a:prstGeom prst="ben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023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247</Words>
  <Application>Microsoft Office PowerPoint</Application>
  <PresentationFormat>Widescreen</PresentationFormat>
  <Paragraphs>62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هوش مصنوعی در پزشکی </vt:lpstr>
      <vt:lpstr>هوش مصنوعی چیست؟</vt:lpstr>
      <vt:lpstr>يادگیری</vt:lpstr>
      <vt:lpstr>استدلال</vt:lpstr>
      <vt:lpstr>تعمیم</vt:lpstr>
      <vt:lpstr>درک</vt:lpstr>
      <vt:lpstr>هوش مصنوعی چه اجزایی دارد؟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puria nasseri</dc:creator>
  <cp:lastModifiedBy>puria nasseri</cp:lastModifiedBy>
  <cp:revision>9</cp:revision>
  <dcterms:created xsi:type="dcterms:W3CDTF">2023-07-08T07:11:19Z</dcterms:created>
  <dcterms:modified xsi:type="dcterms:W3CDTF">2023-07-08T15:47:02Z</dcterms:modified>
</cp:coreProperties>
</file>