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62" r:id="rId2"/>
    <p:sldId id="257" r:id="rId3"/>
    <p:sldId id="263" r:id="rId4"/>
    <p:sldId id="264" r:id="rId5"/>
    <p:sldId id="265" r:id="rId6"/>
    <p:sldId id="266" r:id="rId7"/>
    <p:sldId id="267" r:id="rId8"/>
    <p:sldId id="270" r:id="rId9"/>
    <p:sldId id="268" r:id="rId10"/>
    <p:sldId id="269" r:id="rId11"/>
    <p:sldId id="271" r:id="rId12"/>
    <p:sldId id="273" r:id="rId13"/>
    <p:sldId id="272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44" autoAdjust="0"/>
  </p:normalViewPr>
  <p:slideViewPr>
    <p:cSldViewPr snapToGrid="0">
      <p:cViewPr varScale="1">
        <p:scale>
          <a:sx n="73" d="100"/>
          <a:sy n="73" d="100"/>
        </p:scale>
        <p:origin x="104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g"/><Relationship Id="rId4" Type="http://schemas.openxmlformats.org/officeDocument/2006/relationships/image" Target="../media/image6.jf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jpg"/><Relationship Id="rId4" Type="http://schemas.openxmlformats.org/officeDocument/2006/relationships/image" Target="../media/image6.jf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F9543-950D-4223-8C1B-BAC54462DC43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043F7F8-C5A1-4F41-9860-8293D60A54FB}">
      <dgm:prSet phldrT="[Text]"/>
      <dgm:spPr/>
      <dgm:t>
        <a:bodyPr/>
        <a:lstStyle/>
        <a:p>
          <a:r>
            <a:rPr lang="en-US" dirty="0"/>
            <a:t>Classification</a:t>
          </a:r>
        </a:p>
      </dgm:t>
    </dgm:pt>
    <dgm:pt modelId="{1586F89B-F162-48BC-908F-E7DE35B915F4}" type="parTrans" cxnId="{836466DB-EE52-4978-86C8-1D72245EE8B5}">
      <dgm:prSet/>
      <dgm:spPr/>
      <dgm:t>
        <a:bodyPr/>
        <a:lstStyle/>
        <a:p>
          <a:endParaRPr lang="en-US"/>
        </a:p>
      </dgm:t>
    </dgm:pt>
    <dgm:pt modelId="{907D0410-ABD9-49D9-B2E9-F20B1BAD98E3}" type="sibTrans" cxnId="{836466DB-EE52-4978-86C8-1D72245EE8B5}">
      <dgm:prSet/>
      <dgm:spPr/>
      <dgm:t>
        <a:bodyPr/>
        <a:lstStyle/>
        <a:p>
          <a:endParaRPr lang="en-US"/>
        </a:p>
      </dgm:t>
    </dgm:pt>
    <dgm:pt modelId="{E798AF74-748D-48EA-98F3-FB546671D1E4}">
      <dgm:prSet phldrT="[Text]"/>
      <dgm:spPr/>
      <dgm:t>
        <a:bodyPr/>
        <a:lstStyle/>
        <a:p>
          <a:pPr algn="r" rtl="1"/>
          <a:r>
            <a:rPr lang="fa-IR" dirty="0"/>
            <a:t>دسته بندی و افتراق اطلاعات ورودی</a:t>
          </a:r>
          <a:endParaRPr lang="en-US" dirty="0"/>
        </a:p>
      </dgm:t>
    </dgm:pt>
    <dgm:pt modelId="{CD8AE088-81C3-4D1A-92B2-5204AD6461A4}" type="parTrans" cxnId="{2D8F8E95-00DA-4148-B032-1C810701A0A8}">
      <dgm:prSet/>
      <dgm:spPr/>
      <dgm:t>
        <a:bodyPr/>
        <a:lstStyle/>
        <a:p>
          <a:endParaRPr lang="en-US"/>
        </a:p>
      </dgm:t>
    </dgm:pt>
    <dgm:pt modelId="{0F122F04-57A2-4605-8C26-F3218D76ADBD}" type="sibTrans" cxnId="{2D8F8E95-00DA-4148-B032-1C810701A0A8}">
      <dgm:prSet/>
      <dgm:spPr/>
      <dgm:t>
        <a:bodyPr/>
        <a:lstStyle/>
        <a:p>
          <a:endParaRPr lang="en-US"/>
        </a:p>
      </dgm:t>
    </dgm:pt>
    <dgm:pt modelId="{053D927F-98BD-4A7A-8F30-6D8C047B0578}">
      <dgm:prSet phldrT="[Text]"/>
      <dgm:spPr/>
      <dgm:t>
        <a:bodyPr/>
        <a:lstStyle/>
        <a:p>
          <a:r>
            <a:rPr lang="en-US" dirty="0"/>
            <a:t>Generative</a:t>
          </a:r>
        </a:p>
      </dgm:t>
    </dgm:pt>
    <dgm:pt modelId="{B86D565E-6B7D-4E94-B50F-336517EE4375}" type="parTrans" cxnId="{59C74878-2195-47D6-807C-E901C7655EEF}">
      <dgm:prSet/>
      <dgm:spPr/>
      <dgm:t>
        <a:bodyPr/>
        <a:lstStyle/>
        <a:p>
          <a:endParaRPr lang="en-US"/>
        </a:p>
      </dgm:t>
    </dgm:pt>
    <dgm:pt modelId="{B80BFF0E-387B-4166-AD7A-1D83CC132EE2}" type="sibTrans" cxnId="{59C74878-2195-47D6-807C-E901C7655EEF}">
      <dgm:prSet/>
      <dgm:spPr/>
      <dgm:t>
        <a:bodyPr/>
        <a:lstStyle/>
        <a:p>
          <a:endParaRPr lang="en-US"/>
        </a:p>
      </dgm:t>
    </dgm:pt>
    <dgm:pt modelId="{6331D6C8-5BF9-4102-AD1A-6379AFAA40E6}">
      <dgm:prSet phldrT="[Text]"/>
      <dgm:spPr/>
      <dgm:t>
        <a:bodyPr/>
        <a:lstStyle/>
        <a:p>
          <a:pPr algn="r" rtl="1"/>
          <a:r>
            <a:rPr lang="fa-IR" dirty="0"/>
            <a:t>تولید محتوای جدید (عکس، متن، تصویر)</a:t>
          </a:r>
          <a:endParaRPr lang="en-US" dirty="0"/>
        </a:p>
      </dgm:t>
    </dgm:pt>
    <dgm:pt modelId="{9E82D98A-2B61-4D37-9108-76EF2CA3E514}" type="parTrans" cxnId="{AAFDE18B-6031-4FF5-8785-3E20A3E1F110}">
      <dgm:prSet/>
      <dgm:spPr/>
      <dgm:t>
        <a:bodyPr/>
        <a:lstStyle/>
        <a:p>
          <a:endParaRPr lang="en-US"/>
        </a:p>
      </dgm:t>
    </dgm:pt>
    <dgm:pt modelId="{59C1B630-F4EF-4277-8540-6D7D7435FA21}" type="sibTrans" cxnId="{AAFDE18B-6031-4FF5-8785-3E20A3E1F110}">
      <dgm:prSet/>
      <dgm:spPr/>
      <dgm:t>
        <a:bodyPr/>
        <a:lstStyle/>
        <a:p>
          <a:endParaRPr lang="en-US"/>
        </a:p>
      </dgm:t>
    </dgm:pt>
    <dgm:pt modelId="{928DCD0F-8029-4974-81FF-E34C0AE74B3D}">
      <dgm:prSet phldrT="[Text]"/>
      <dgm:spPr/>
      <dgm:t>
        <a:bodyPr/>
        <a:lstStyle/>
        <a:p>
          <a:r>
            <a:rPr lang="en-US" dirty="0"/>
            <a:t>Anomaly Detection</a:t>
          </a:r>
        </a:p>
      </dgm:t>
    </dgm:pt>
    <dgm:pt modelId="{6AFE4262-4B25-4515-BE04-F5F75E61D490}" type="parTrans" cxnId="{1C3EC157-7BC2-421E-9EF2-489BBEA26AD8}">
      <dgm:prSet/>
      <dgm:spPr/>
      <dgm:t>
        <a:bodyPr/>
        <a:lstStyle/>
        <a:p>
          <a:endParaRPr lang="en-US"/>
        </a:p>
      </dgm:t>
    </dgm:pt>
    <dgm:pt modelId="{E8C0D764-A28E-4002-B970-2FF737C65BF4}" type="sibTrans" cxnId="{1C3EC157-7BC2-421E-9EF2-489BBEA26AD8}">
      <dgm:prSet/>
      <dgm:spPr/>
      <dgm:t>
        <a:bodyPr/>
        <a:lstStyle/>
        <a:p>
          <a:endParaRPr lang="en-US"/>
        </a:p>
      </dgm:t>
    </dgm:pt>
    <dgm:pt modelId="{ACB1BE6C-A6BE-428C-9510-2191091E4600}">
      <dgm:prSet phldrT="[Text]"/>
      <dgm:spPr/>
      <dgm:t>
        <a:bodyPr/>
        <a:lstStyle/>
        <a:p>
          <a:pPr algn="r" rtl="1"/>
          <a:r>
            <a:rPr lang="fa-IR" dirty="0"/>
            <a:t>یافتن داده متفاوت از یک گروه داده</a:t>
          </a:r>
          <a:endParaRPr lang="en-US" dirty="0"/>
        </a:p>
      </dgm:t>
    </dgm:pt>
    <dgm:pt modelId="{70AD6267-E80B-4E4A-8D46-B4627F3C2688}" type="parTrans" cxnId="{B3121110-7902-45F4-97A8-0ED9F66C3C7F}">
      <dgm:prSet/>
      <dgm:spPr/>
      <dgm:t>
        <a:bodyPr/>
        <a:lstStyle/>
        <a:p>
          <a:endParaRPr lang="en-US"/>
        </a:p>
      </dgm:t>
    </dgm:pt>
    <dgm:pt modelId="{08C9A7B0-A6D5-486F-A6AC-E04E68B518D4}" type="sibTrans" cxnId="{B3121110-7902-45F4-97A8-0ED9F66C3C7F}">
      <dgm:prSet/>
      <dgm:spPr/>
      <dgm:t>
        <a:bodyPr/>
        <a:lstStyle/>
        <a:p>
          <a:endParaRPr lang="en-US"/>
        </a:p>
      </dgm:t>
    </dgm:pt>
    <dgm:pt modelId="{04EECE13-F13C-4432-9B6D-BD779860D367}">
      <dgm:prSet phldrT="[Text]"/>
      <dgm:spPr/>
      <dgm:t>
        <a:bodyPr/>
        <a:lstStyle/>
        <a:p>
          <a:r>
            <a:rPr lang="en-US" dirty="0"/>
            <a:t>Association</a:t>
          </a:r>
        </a:p>
      </dgm:t>
    </dgm:pt>
    <dgm:pt modelId="{D5202B48-269F-46A6-8DEC-1A8347EE612F}" type="parTrans" cxnId="{4B402640-9D58-483F-95A3-406A67C1BD57}">
      <dgm:prSet/>
      <dgm:spPr/>
      <dgm:t>
        <a:bodyPr/>
        <a:lstStyle/>
        <a:p>
          <a:endParaRPr lang="en-US"/>
        </a:p>
      </dgm:t>
    </dgm:pt>
    <dgm:pt modelId="{C3250F4D-9B30-47F9-BB04-0522A7D6F142}" type="sibTrans" cxnId="{4B402640-9D58-483F-95A3-406A67C1BD57}">
      <dgm:prSet/>
      <dgm:spPr/>
      <dgm:t>
        <a:bodyPr/>
        <a:lstStyle/>
        <a:p>
          <a:endParaRPr lang="en-US"/>
        </a:p>
      </dgm:t>
    </dgm:pt>
    <dgm:pt modelId="{95FD6997-AF97-4097-AF01-F0E32E605D73}">
      <dgm:prSet phldrT="[Text]"/>
      <dgm:spPr/>
      <dgm:t>
        <a:bodyPr/>
        <a:lstStyle/>
        <a:p>
          <a:pPr algn="r" rtl="1"/>
          <a:r>
            <a:rPr lang="fa-IR" dirty="0"/>
            <a:t>یافتن ارتباط بین متغیر ها</a:t>
          </a:r>
          <a:endParaRPr lang="en-US" dirty="0"/>
        </a:p>
      </dgm:t>
    </dgm:pt>
    <dgm:pt modelId="{6876A2E7-0BF0-4207-93C8-F8F66DA7B682}" type="parTrans" cxnId="{968F3CD7-2CF7-4ECE-8CC7-B9812BEF1528}">
      <dgm:prSet/>
      <dgm:spPr/>
      <dgm:t>
        <a:bodyPr/>
        <a:lstStyle/>
        <a:p>
          <a:endParaRPr lang="en-US"/>
        </a:p>
      </dgm:t>
    </dgm:pt>
    <dgm:pt modelId="{285B2F02-0A46-4F0F-B67D-105D4C19EDC5}" type="sibTrans" cxnId="{968F3CD7-2CF7-4ECE-8CC7-B9812BEF1528}">
      <dgm:prSet/>
      <dgm:spPr/>
      <dgm:t>
        <a:bodyPr/>
        <a:lstStyle/>
        <a:p>
          <a:endParaRPr lang="en-US"/>
        </a:p>
      </dgm:t>
    </dgm:pt>
    <dgm:pt modelId="{D17F51C6-FD1A-4386-BAF5-BC1B8127EBBE}" type="pres">
      <dgm:prSet presAssocID="{979F9543-950D-4223-8C1B-BAC54462DC43}" presName="Name0" presStyleCnt="0">
        <dgm:presLayoutVars>
          <dgm:dir/>
          <dgm:animLvl val="lvl"/>
          <dgm:resizeHandles val="exact"/>
        </dgm:presLayoutVars>
      </dgm:prSet>
      <dgm:spPr/>
    </dgm:pt>
    <dgm:pt modelId="{EFAC3F29-8432-44F6-8743-76CFBB108867}" type="pres">
      <dgm:prSet presAssocID="{4043F7F8-C5A1-4F41-9860-8293D60A54FB}" presName="linNode" presStyleCnt="0"/>
      <dgm:spPr/>
    </dgm:pt>
    <dgm:pt modelId="{C61E0050-97C3-41B4-8E69-C16E93C0E69F}" type="pres">
      <dgm:prSet presAssocID="{4043F7F8-C5A1-4F41-9860-8293D60A54FB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0BB48DB-7006-4E46-B696-99CAC2BE38E9}" type="pres">
      <dgm:prSet presAssocID="{4043F7F8-C5A1-4F41-9860-8293D60A54FB}" presName="descendantText" presStyleLbl="alignAccFollowNode1" presStyleIdx="0" presStyleCnt="4">
        <dgm:presLayoutVars>
          <dgm:bulletEnabled val="1"/>
        </dgm:presLayoutVars>
      </dgm:prSet>
      <dgm:spPr/>
    </dgm:pt>
    <dgm:pt modelId="{2E4742C7-51D8-4263-B11C-0ABAC078D3F5}" type="pres">
      <dgm:prSet presAssocID="{907D0410-ABD9-49D9-B2E9-F20B1BAD98E3}" presName="sp" presStyleCnt="0"/>
      <dgm:spPr/>
    </dgm:pt>
    <dgm:pt modelId="{4027FF0B-11F8-4505-8371-43C88E7FEDC4}" type="pres">
      <dgm:prSet presAssocID="{053D927F-98BD-4A7A-8F30-6D8C047B0578}" presName="linNode" presStyleCnt="0"/>
      <dgm:spPr/>
    </dgm:pt>
    <dgm:pt modelId="{BC57E1A6-FB0E-402D-8872-A6F641C04246}" type="pres">
      <dgm:prSet presAssocID="{053D927F-98BD-4A7A-8F30-6D8C047B0578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1F25B40C-D3F9-41E5-AFBB-038A1B219F6C}" type="pres">
      <dgm:prSet presAssocID="{053D927F-98BD-4A7A-8F30-6D8C047B0578}" presName="descendantText" presStyleLbl="alignAccFollowNode1" presStyleIdx="1" presStyleCnt="4">
        <dgm:presLayoutVars>
          <dgm:bulletEnabled val="1"/>
        </dgm:presLayoutVars>
      </dgm:prSet>
      <dgm:spPr/>
    </dgm:pt>
    <dgm:pt modelId="{E5556ABC-5586-475C-9BE2-C80E6733E76C}" type="pres">
      <dgm:prSet presAssocID="{B80BFF0E-387B-4166-AD7A-1D83CC132EE2}" presName="sp" presStyleCnt="0"/>
      <dgm:spPr/>
    </dgm:pt>
    <dgm:pt modelId="{121AFBA5-01D3-40B7-A675-50E1301CE1B0}" type="pres">
      <dgm:prSet presAssocID="{928DCD0F-8029-4974-81FF-E34C0AE74B3D}" presName="linNode" presStyleCnt="0"/>
      <dgm:spPr/>
    </dgm:pt>
    <dgm:pt modelId="{27B46058-31FB-49C4-B6A8-8FB157CB1CA6}" type="pres">
      <dgm:prSet presAssocID="{928DCD0F-8029-4974-81FF-E34C0AE74B3D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5B3C62D-9C89-4E71-BA90-EED1FCD286EB}" type="pres">
      <dgm:prSet presAssocID="{928DCD0F-8029-4974-81FF-E34C0AE74B3D}" presName="descendantText" presStyleLbl="alignAccFollowNode1" presStyleIdx="2" presStyleCnt="4">
        <dgm:presLayoutVars>
          <dgm:bulletEnabled val="1"/>
        </dgm:presLayoutVars>
      </dgm:prSet>
      <dgm:spPr/>
    </dgm:pt>
    <dgm:pt modelId="{4AE2E9D2-69C1-4050-8401-BA121BEC6673}" type="pres">
      <dgm:prSet presAssocID="{E8C0D764-A28E-4002-B970-2FF737C65BF4}" presName="sp" presStyleCnt="0"/>
      <dgm:spPr/>
    </dgm:pt>
    <dgm:pt modelId="{DEB65AE0-16D6-44E6-9517-8CC9E8E82861}" type="pres">
      <dgm:prSet presAssocID="{04EECE13-F13C-4432-9B6D-BD779860D367}" presName="linNode" presStyleCnt="0"/>
      <dgm:spPr/>
    </dgm:pt>
    <dgm:pt modelId="{32D6D98E-1B40-49EC-8D28-A1D743848EE0}" type="pres">
      <dgm:prSet presAssocID="{04EECE13-F13C-4432-9B6D-BD779860D367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5AB3392-0F8B-4972-961A-0B3AB5A7F2A1}" type="pres">
      <dgm:prSet presAssocID="{04EECE13-F13C-4432-9B6D-BD779860D367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4426F107-8001-4CAF-A4F3-5005CBB81130}" type="presOf" srcId="{ACB1BE6C-A6BE-428C-9510-2191091E4600}" destId="{B5B3C62D-9C89-4E71-BA90-EED1FCD286EB}" srcOrd="0" destOrd="0" presId="urn:microsoft.com/office/officeart/2005/8/layout/vList5"/>
    <dgm:cxn modelId="{75A43909-067D-4A48-88C9-63752ED6669F}" type="presOf" srcId="{04EECE13-F13C-4432-9B6D-BD779860D367}" destId="{32D6D98E-1B40-49EC-8D28-A1D743848EE0}" srcOrd="0" destOrd="0" presId="urn:microsoft.com/office/officeart/2005/8/layout/vList5"/>
    <dgm:cxn modelId="{B3121110-7902-45F4-97A8-0ED9F66C3C7F}" srcId="{928DCD0F-8029-4974-81FF-E34C0AE74B3D}" destId="{ACB1BE6C-A6BE-428C-9510-2191091E4600}" srcOrd="0" destOrd="0" parTransId="{70AD6267-E80B-4E4A-8D46-B4627F3C2688}" sibTransId="{08C9A7B0-A6D5-486F-A6AC-E04E68B518D4}"/>
    <dgm:cxn modelId="{144FE112-2939-426A-B17D-C72A3EAA2918}" type="presOf" srcId="{E798AF74-748D-48EA-98F3-FB546671D1E4}" destId="{10BB48DB-7006-4E46-B696-99CAC2BE38E9}" srcOrd="0" destOrd="0" presId="urn:microsoft.com/office/officeart/2005/8/layout/vList5"/>
    <dgm:cxn modelId="{72F8463F-54D6-4571-A8B1-DB7DE3A3F789}" type="presOf" srcId="{979F9543-950D-4223-8C1B-BAC54462DC43}" destId="{D17F51C6-FD1A-4386-BAF5-BC1B8127EBBE}" srcOrd="0" destOrd="0" presId="urn:microsoft.com/office/officeart/2005/8/layout/vList5"/>
    <dgm:cxn modelId="{4B402640-9D58-483F-95A3-406A67C1BD57}" srcId="{979F9543-950D-4223-8C1B-BAC54462DC43}" destId="{04EECE13-F13C-4432-9B6D-BD779860D367}" srcOrd="3" destOrd="0" parTransId="{D5202B48-269F-46A6-8DEC-1A8347EE612F}" sibTransId="{C3250F4D-9B30-47F9-BB04-0522A7D6F142}"/>
    <dgm:cxn modelId="{1C3EC157-7BC2-421E-9EF2-489BBEA26AD8}" srcId="{979F9543-950D-4223-8C1B-BAC54462DC43}" destId="{928DCD0F-8029-4974-81FF-E34C0AE74B3D}" srcOrd="2" destOrd="0" parTransId="{6AFE4262-4B25-4515-BE04-F5F75E61D490}" sibTransId="{E8C0D764-A28E-4002-B970-2FF737C65BF4}"/>
    <dgm:cxn modelId="{59C74878-2195-47D6-807C-E901C7655EEF}" srcId="{979F9543-950D-4223-8C1B-BAC54462DC43}" destId="{053D927F-98BD-4A7A-8F30-6D8C047B0578}" srcOrd="1" destOrd="0" parTransId="{B86D565E-6B7D-4E94-B50F-336517EE4375}" sibTransId="{B80BFF0E-387B-4166-AD7A-1D83CC132EE2}"/>
    <dgm:cxn modelId="{D6FFBE79-4799-4575-A723-3E3C8E218D65}" type="presOf" srcId="{928DCD0F-8029-4974-81FF-E34C0AE74B3D}" destId="{27B46058-31FB-49C4-B6A8-8FB157CB1CA6}" srcOrd="0" destOrd="0" presId="urn:microsoft.com/office/officeart/2005/8/layout/vList5"/>
    <dgm:cxn modelId="{B171857B-2F74-49BE-A384-B97418AD79F2}" type="presOf" srcId="{4043F7F8-C5A1-4F41-9860-8293D60A54FB}" destId="{C61E0050-97C3-41B4-8E69-C16E93C0E69F}" srcOrd="0" destOrd="0" presId="urn:microsoft.com/office/officeart/2005/8/layout/vList5"/>
    <dgm:cxn modelId="{F0F1FF83-DA80-44CD-B195-EA7A3BF49E7B}" type="presOf" srcId="{053D927F-98BD-4A7A-8F30-6D8C047B0578}" destId="{BC57E1A6-FB0E-402D-8872-A6F641C04246}" srcOrd="0" destOrd="0" presId="urn:microsoft.com/office/officeart/2005/8/layout/vList5"/>
    <dgm:cxn modelId="{AAFDE18B-6031-4FF5-8785-3E20A3E1F110}" srcId="{053D927F-98BD-4A7A-8F30-6D8C047B0578}" destId="{6331D6C8-5BF9-4102-AD1A-6379AFAA40E6}" srcOrd="0" destOrd="0" parTransId="{9E82D98A-2B61-4D37-9108-76EF2CA3E514}" sibTransId="{59C1B630-F4EF-4277-8540-6D7D7435FA21}"/>
    <dgm:cxn modelId="{2D8F8E95-00DA-4148-B032-1C810701A0A8}" srcId="{4043F7F8-C5A1-4F41-9860-8293D60A54FB}" destId="{E798AF74-748D-48EA-98F3-FB546671D1E4}" srcOrd="0" destOrd="0" parTransId="{CD8AE088-81C3-4D1A-92B2-5204AD6461A4}" sibTransId="{0F122F04-57A2-4605-8C26-F3218D76ADBD}"/>
    <dgm:cxn modelId="{EDA4C8A6-17F9-43D4-9FC5-4B1AF3B41644}" type="presOf" srcId="{6331D6C8-5BF9-4102-AD1A-6379AFAA40E6}" destId="{1F25B40C-D3F9-41E5-AFBB-038A1B219F6C}" srcOrd="0" destOrd="0" presId="urn:microsoft.com/office/officeart/2005/8/layout/vList5"/>
    <dgm:cxn modelId="{8B702FAB-1F38-4514-9B6D-99437A760637}" type="presOf" srcId="{95FD6997-AF97-4097-AF01-F0E32E605D73}" destId="{B5AB3392-0F8B-4972-961A-0B3AB5A7F2A1}" srcOrd="0" destOrd="0" presId="urn:microsoft.com/office/officeart/2005/8/layout/vList5"/>
    <dgm:cxn modelId="{968F3CD7-2CF7-4ECE-8CC7-B9812BEF1528}" srcId="{04EECE13-F13C-4432-9B6D-BD779860D367}" destId="{95FD6997-AF97-4097-AF01-F0E32E605D73}" srcOrd="0" destOrd="0" parTransId="{6876A2E7-0BF0-4207-93C8-F8F66DA7B682}" sibTransId="{285B2F02-0A46-4F0F-B67D-105D4C19EDC5}"/>
    <dgm:cxn modelId="{836466DB-EE52-4978-86C8-1D72245EE8B5}" srcId="{979F9543-950D-4223-8C1B-BAC54462DC43}" destId="{4043F7F8-C5A1-4F41-9860-8293D60A54FB}" srcOrd="0" destOrd="0" parTransId="{1586F89B-F162-48BC-908F-E7DE35B915F4}" sibTransId="{907D0410-ABD9-49D9-B2E9-F20B1BAD98E3}"/>
    <dgm:cxn modelId="{4F286B13-1B1F-482B-A965-3EA7B14B135E}" type="presParOf" srcId="{D17F51C6-FD1A-4386-BAF5-BC1B8127EBBE}" destId="{EFAC3F29-8432-44F6-8743-76CFBB108867}" srcOrd="0" destOrd="0" presId="urn:microsoft.com/office/officeart/2005/8/layout/vList5"/>
    <dgm:cxn modelId="{704549C5-5437-455F-999C-24BCFA09E4C1}" type="presParOf" srcId="{EFAC3F29-8432-44F6-8743-76CFBB108867}" destId="{C61E0050-97C3-41B4-8E69-C16E93C0E69F}" srcOrd="0" destOrd="0" presId="urn:microsoft.com/office/officeart/2005/8/layout/vList5"/>
    <dgm:cxn modelId="{EC2227C5-345D-4B88-867C-DDE81CB81C48}" type="presParOf" srcId="{EFAC3F29-8432-44F6-8743-76CFBB108867}" destId="{10BB48DB-7006-4E46-B696-99CAC2BE38E9}" srcOrd="1" destOrd="0" presId="urn:microsoft.com/office/officeart/2005/8/layout/vList5"/>
    <dgm:cxn modelId="{F54B404E-2C7B-48D6-A615-F98E03BE00A9}" type="presParOf" srcId="{D17F51C6-FD1A-4386-BAF5-BC1B8127EBBE}" destId="{2E4742C7-51D8-4263-B11C-0ABAC078D3F5}" srcOrd="1" destOrd="0" presId="urn:microsoft.com/office/officeart/2005/8/layout/vList5"/>
    <dgm:cxn modelId="{B1051958-EC8C-4F6E-9E1D-D9C77A98C452}" type="presParOf" srcId="{D17F51C6-FD1A-4386-BAF5-BC1B8127EBBE}" destId="{4027FF0B-11F8-4505-8371-43C88E7FEDC4}" srcOrd="2" destOrd="0" presId="urn:microsoft.com/office/officeart/2005/8/layout/vList5"/>
    <dgm:cxn modelId="{434498EE-380A-4EEA-827B-EA5979559115}" type="presParOf" srcId="{4027FF0B-11F8-4505-8371-43C88E7FEDC4}" destId="{BC57E1A6-FB0E-402D-8872-A6F641C04246}" srcOrd="0" destOrd="0" presId="urn:microsoft.com/office/officeart/2005/8/layout/vList5"/>
    <dgm:cxn modelId="{D3BB9913-0177-423C-889D-072F59B8E1ED}" type="presParOf" srcId="{4027FF0B-11F8-4505-8371-43C88E7FEDC4}" destId="{1F25B40C-D3F9-41E5-AFBB-038A1B219F6C}" srcOrd="1" destOrd="0" presId="urn:microsoft.com/office/officeart/2005/8/layout/vList5"/>
    <dgm:cxn modelId="{67CC2D66-0046-44B4-A224-278BC03205AB}" type="presParOf" srcId="{D17F51C6-FD1A-4386-BAF5-BC1B8127EBBE}" destId="{E5556ABC-5586-475C-9BE2-C80E6733E76C}" srcOrd="3" destOrd="0" presId="urn:microsoft.com/office/officeart/2005/8/layout/vList5"/>
    <dgm:cxn modelId="{7DA6DD9F-B517-45DE-B8D5-8AEC770CC652}" type="presParOf" srcId="{D17F51C6-FD1A-4386-BAF5-BC1B8127EBBE}" destId="{121AFBA5-01D3-40B7-A675-50E1301CE1B0}" srcOrd="4" destOrd="0" presId="urn:microsoft.com/office/officeart/2005/8/layout/vList5"/>
    <dgm:cxn modelId="{63DCBF8C-5D5D-4A6A-85F6-7FB532EB8321}" type="presParOf" srcId="{121AFBA5-01D3-40B7-A675-50E1301CE1B0}" destId="{27B46058-31FB-49C4-B6A8-8FB157CB1CA6}" srcOrd="0" destOrd="0" presId="urn:microsoft.com/office/officeart/2005/8/layout/vList5"/>
    <dgm:cxn modelId="{74EEFFE1-F9C3-439E-A3DA-B082646E07C4}" type="presParOf" srcId="{121AFBA5-01D3-40B7-A675-50E1301CE1B0}" destId="{B5B3C62D-9C89-4E71-BA90-EED1FCD286EB}" srcOrd="1" destOrd="0" presId="urn:microsoft.com/office/officeart/2005/8/layout/vList5"/>
    <dgm:cxn modelId="{1631FCDD-05EC-4490-898E-90C99AE1C684}" type="presParOf" srcId="{D17F51C6-FD1A-4386-BAF5-BC1B8127EBBE}" destId="{4AE2E9D2-69C1-4050-8401-BA121BEC6673}" srcOrd="5" destOrd="0" presId="urn:microsoft.com/office/officeart/2005/8/layout/vList5"/>
    <dgm:cxn modelId="{50333B97-FABD-407D-9FAC-90E62B34214A}" type="presParOf" srcId="{D17F51C6-FD1A-4386-BAF5-BC1B8127EBBE}" destId="{DEB65AE0-16D6-44E6-9517-8CC9E8E82861}" srcOrd="6" destOrd="0" presId="urn:microsoft.com/office/officeart/2005/8/layout/vList5"/>
    <dgm:cxn modelId="{F7D9003F-2A70-4E4D-ADEF-0D79A078CEBC}" type="presParOf" srcId="{DEB65AE0-16D6-44E6-9517-8CC9E8E82861}" destId="{32D6D98E-1B40-49EC-8D28-A1D743848EE0}" srcOrd="0" destOrd="0" presId="urn:microsoft.com/office/officeart/2005/8/layout/vList5"/>
    <dgm:cxn modelId="{9BCEFAA2-D2BE-4CD4-9CCB-E8809C357322}" type="presParOf" srcId="{DEB65AE0-16D6-44E6-9517-8CC9E8E82861}" destId="{B5AB3392-0F8B-4972-961A-0B3AB5A7F2A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B10E9B-FF22-433C-8900-A8AF5B273EAF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8DE6AA-AFB3-45D4-BBD9-9612F6F2A94A}">
      <dgm:prSet phldrT="[Text]"/>
      <dgm:spPr/>
      <dgm:t>
        <a:bodyPr/>
        <a:lstStyle/>
        <a:p>
          <a:r>
            <a:rPr lang="en-US" dirty="0"/>
            <a:t>Glass AI</a:t>
          </a:r>
        </a:p>
      </dgm:t>
    </dgm:pt>
    <dgm:pt modelId="{EC9122CD-B99B-4A33-B6EE-58AF9F97FAC7}" type="parTrans" cxnId="{066E52B2-EDDD-4B4E-AB6D-AF93585F1927}">
      <dgm:prSet/>
      <dgm:spPr/>
      <dgm:t>
        <a:bodyPr/>
        <a:lstStyle/>
        <a:p>
          <a:endParaRPr lang="en-US"/>
        </a:p>
      </dgm:t>
    </dgm:pt>
    <dgm:pt modelId="{0C51EB36-F2A6-471F-BE91-9C97012C5E4D}" type="sibTrans" cxnId="{066E52B2-EDDD-4B4E-AB6D-AF93585F1927}">
      <dgm:prSet/>
      <dgm:spPr/>
      <dgm:t>
        <a:bodyPr/>
        <a:lstStyle/>
        <a:p>
          <a:endParaRPr lang="en-US"/>
        </a:p>
      </dgm:t>
    </dgm:pt>
    <dgm:pt modelId="{59BC857A-4E14-4546-A198-AE95BBC2B297}">
      <dgm:prSet phldrT="[Text]"/>
      <dgm:spPr/>
      <dgm:t>
        <a:bodyPr/>
        <a:lstStyle/>
        <a:p>
          <a:r>
            <a:rPr lang="en-US" dirty="0"/>
            <a:t>Chat GPT</a:t>
          </a:r>
        </a:p>
      </dgm:t>
    </dgm:pt>
    <dgm:pt modelId="{8B9792AA-D7C6-42E2-9920-D1F39367C4F6}" type="parTrans" cxnId="{303EC2A9-180F-46C5-86F0-C66D3BA3004C}">
      <dgm:prSet/>
      <dgm:spPr/>
      <dgm:t>
        <a:bodyPr/>
        <a:lstStyle/>
        <a:p>
          <a:endParaRPr lang="en-US"/>
        </a:p>
      </dgm:t>
    </dgm:pt>
    <dgm:pt modelId="{E7F1020A-09C3-4499-A475-4C6B5CCD1F40}" type="sibTrans" cxnId="{303EC2A9-180F-46C5-86F0-C66D3BA3004C}">
      <dgm:prSet/>
      <dgm:spPr/>
      <dgm:t>
        <a:bodyPr/>
        <a:lstStyle/>
        <a:p>
          <a:endParaRPr lang="en-US"/>
        </a:p>
      </dgm:t>
    </dgm:pt>
    <dgm:pt modelId="{51FABE31-F10E-4717-9CF3-0530DF38B8A8}">
      <dgm:prSet phldrT="[Text]"/>
      <dgm:spPr/>
      <dgm:t>
        <a:bodyPr/>
        <a:lstStyle/>
        <a:p>
          <a:r>
            <a:rPr lang="en-US" dirty="0"/>
            <a:t>Perplexity</a:t>
          </a:r>
        </a:p>
      </dgm:t>
    </dgm:pt>
    <dgm:pt modelId="{FD5883A0-6DEA-4637-A317-51D4738BDC66}" type="parTrans" cxnId="{E52F7730-A6C8-43C2-9464-7C5D2B932D7F}">
      <dgm:prSet/>
      <dgm:spPr/>
      <dgm:t>
        <a:bodyPr/>
        <a:lstStyle/>
        <a:p>
          <a:endParaRPr lang="en-US"/>
        </a:p>
      </dgm:t>
    </dgm:pt>
    <dgm:pt modelId="{B4C83F14-C804-46FB-B73C-1C16192EDEE5}" type="sibTrans" cxnId="{E52F7730-A6C8-43C2-9464-7C5D2B932D7F}">
      <dgm:prSet/>
      <dgm:spPr/>
      <dgm:t>
        <a:bodyPr/>
        <a:lstStyle/>
        <a:p>
          <a:endParaRPr lang="en-US"/>
        </a:p>
      </dgm:t>
    </dgm:pt>
    <dgm:pt modelId="{0C3883F7-8095-4AB8-8871-5076B0744409}">
      <dgm:prSet phldrT="[Text]"/>
      <dgm:spPr/>
      <dgm:t>
        <a:bodyPr/>
        <a:lstStyle/>
        <a:p>
          <a:r>
            <a:rPr lang="en-US" dirty="0"/>
            <a:t>Bing Chat</a:t>
          </a:r>
        </a:p>
      </dgm:t>
    </dgm:pt>
    <dgm:pt modelId="{4DBC8FF6-6053-493F-8407-CBBA242AB86E}" type="parTrans" cxnId="{EBBBEAB8-A7AA-4EB1-9C1C-0187EC0F5526}">
      <dgm:prSet/>
      <dgm:spPr/>
      <dgm:t>
        <a:bodyPr/>
        <a:lstStyle/>
        <a:p>
          <a:endParaRPr lang="en-US"/>
        </a:p>
      </dgm:t>
    </dgm:pt>
    <dgm:pt modelId="{89AFC3D8-C39B-4938-BC02-2C9B496B14FB}" type="sibTrans" cxnId="{EBBBEAB8-A7AA-4EB1-9C1C-0187EC0F5526}">
      <dgm:prSet/>
      <dgm:spPr/>
      <dgm:t>
        <a:bodyPr/>
        <a:lstStyle/>
        <a:p>
          <a:endParaRPr lang="en-US"/>
        </a:p>
      </dgm:t>
    </dgm:pt>
    <dgm:pt modelId="{7FE712D6-E358-48F6-A1A6-C1A4FD551D4A}" type="pres">
      <dgm:prSet presAssocID="{15B10E9B-FF22-433C-8900-A8AF5B273EAF}" presName="Name0" presStyleCnt="0">
        <dgm:presLayoutVars>
          <dgm:dir/>
          <dgm:resizeHandles val="exact"/>
        </dgm:presLayoutVars>
      </dgm:prSet>
      <dgm:spPr/>
    </dgm:pt>
    <dgm:pt modelId="{C743F6C4-F769-4973-B9D9-EC1825E5E251}" type="pres">
      <dgm:prSet presAssocID="{CC8DE6AA-AFB3-45D4-BBD9-9612F6F2A94A}" presName="compNode" presStyleCnt="0"/>
      <dgm:spPr/>
    </dgm:pt>
    <dgm:pt modelId="{8703DB01-0811-4748-B670-51FC6069DA44}" type="pres">
      <dgm:prSet presAssocID="{CC8DE6AA-AFB3-45D4-BBD9-9612F6F2A94A}" presName="pictRect" presStyleLbl="node1" presStyleIdx="0" presStyleCnt="4" custScaleX="68432" custLinFactNeighborX="1086"/>
      <dgm:spPr>
        <a:blipFill dpi="0" rotWithShape="1">
          <a:blip xmlns:r="http://schemas.openxmlformats.org/officeDocument/2006/relationships" r:embed="rId1"/>
          <a:srcRect/>
          <a:stretch>
            <a:fillRect r="1"/>
          </a:stretch>
        </a:blipFill>
      </dgm:spPr>
    </dgm:pt>
    <dgm:pt modelId="{C8B18556-9434-4FE2-A0E6-070FA553809F}" type="pres">
      <dgm:prSet presAssocID="{CC8DE6AA-AFB3-45D4-BBD9-9612F6F2A94A}" presName="textRect" presStyleLbl="revTx" presStyleIdx="0" presStyleCnt="4">
        <dgm:presLayoutVars>
          <dgm:bulletEnabled val="1"/>
        </dgm:presLayoutVars>
      </dgm:prSet>
      <dgm:spPr/>
    </dgm:pt>
    <dgm:pt modelId="{A280DC7D-65F9-4506-9590-4093E7E207A1}" type="pres">
      <dgm:prSet presAssocID="{0C51EB36-F2A6-471F-BE91-9C97012C5E4D}" presName="sibTrans" presStyleLbl="sibTrans2D1" presStyleIdx="0" presStyleCnt="0"/>
      <dgm:spPr/>
    </dgm:pt>
    <dgm:pt modelId="{23242DDD-1107-478D-9AC0-6B4C6F1320B2}" type="pres">
      <dgm:prSet presAssocID="{59BC857A-4E14-4546-A198-AE95BBC2B297}" presName="compNode" presStyleCnt="0"/>
      <dgm:spPr/>
    </dgm:pt>
    <dgm:pt modelId="{A3BF892F-B39C-4D67-8AE3-724C069F49C6}" type="pres">
      <dgm:prSet presAssocID="{59BC857A-4E14-4546-A198-AE95BBC2B297}" presName="pictRect" presStyleLbl="node1" presStyleIdx="1" presStyleCnt="4" custScaleX="69997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E4132F5-B32A-40EE-89C3-9D7E04D6DB7D}" type="pres">
      <dgm:prSet presAssocID="{59BC857A-4E14-4546-A198-AE95BBC2B297}" presName="textRect" presStyleLbl="revTx" presStyleIdx="1" presStyleCnt="4">
        <dgm:presLayoutVars>
          <dgm:bulletEnabled val="1"/>
        </dgm:presLayoutVars>
      </dgm:prSet>
      <dgm:spPr/>
    </dgm:pt>
    <dgm:pt modelId="{E89257F1-90ED-474C-B569-4CCCFFA17474}" type="pres">
      <dgm:prSet presAssocID="{E7F1020A-09C3-4499-A475-4C6B5CCD1F40}" presName="sibTrans" presStyleLbl="sibTrans2D1" presStyleIdx="0" presStyleCnt="0"/>
      <dgm:spPr/>
    </dgm:pt>
    <dgm:pt modelId="{967EBBCD-601E-4A30-AB80-B1F1375A71CC}" type="pres">
      <dgm:prSet presAssocID="{51FABE31-F10E-4717-9CF3-0530DF38B8A8}" presName="compNode" presStyleCnt="0"/>
      <dgm:spPr/>
    </dgm:pt>
    <dgm:pt modelId="{7B3B1C6D-13E1-43F5-A0AA-40FF569D7885}" type="pres">
      <dgm:prSet presAssocID="{51FABE31-F10E-4717-9CF3-0530DF38B8A8}" presName="pictRect" presStyleLbl="node1" presStyleIdx="2" presStyleCnt="4" custScaleX="75910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19E29CA-E3E4-4B03-8EC8-02FAF61D721E}" type="pres">
      <dgm:prSet presAssocID="{51FABE31-F10E-4717-9CF3-0530DF38B8A8}" presName="textRect" presStyleLbl="revTx" presStyleIdx="2" presStyleCnt="4">
        <dgm:presLayoutVars>
          <dgm:bulletEnabled val="1"/>
        </dgm:presLayoutVars>
      </dgm:prSet>
      <dgm:spPr/>
    </dgm:pt>
    <dgm:pt modelId="{88DB0C4D-BB2B-459B-B78F-F73F10B24D0F}" type="pres">
      <dgm:prSet presAssocID="{B4C83F14-C804-46FB-B73C-1C16192EDEE5}" presName="sibTrans" presStyleLbl="sibTrans2D1" presStyleIdx="0" presStyleCnt="0"/>
      <dgm:spPr/>
    </dgm:pt>
    <dgm:pt modelId="{18D61387-87BE-4B5E-948D-FBFFD7AA4925}" type="pres">
      <dgm:prSet presAssocID="{0C3883F7-8095-4AB8-8871-5076B0744409}" presName="compNode" presStyleCnt="0"/>
      <dgm:spPr/>
    </dgm:pt>
    <dgm:pt modelId="{44885CF6-D752-4F53-A9C3-BFFFF2F83F90}" type="pres">
      <dgm:prSet presAssocID="{0C3883F7-8095-4AB8-8871-5076B0744409}" presName="pictRect" presStyleLbl="node1" presStyleIdx="3" presStyleCnt="4" custScaleX="73263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3044DC6-893E-4111-B2BF-109B405FD8E9}" type="pres">
      <dgm:prSet presAssocID="{0C3883F7-8095-4AB8-8871-5076B0744409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4968C106-052E-4C16-A5CF-EE97D56DD038}" type="presOf" srcId="{15B10E9B-FF22-433C-8900-A8AF5B273EAF}" destId="{7FE712D6-E358-48F6-A1A6-C1A4FD551D4A}" srcOrd="0" destOrd="0" presId="urn:microsoft.com/office/officeart/2005/8/layout/pList1"/>
    <dgm:cxn modelId="{61AF4709-8AAC-4D83-A004-579AD9B7E289}" type="presOf" srcId="{B4C83F14-C804-46FB-B73C-1C16192EDEE5}" destId="{88DB0C4D-BB2B-459B-B78F-F73F10B24D0F}" srcOrd="0" destOrd="0" presId="urn:microsoft.com/office/officeart/2005/8/layout/pList1"/>
    <dgm:cxn modelId="{B39ACB0F-AF56-4B38-9C7A-6459D87DC142}" type="presOf" srcId="{CC8DE6AA-AFB3-45D4-BBD9-9612F6F2A94A}" destId="{C8B18556-9434-4FE2-A0E6-070FA553809F}" srcOrd="0" destOrd="0" presId="urn:microsoft.com/office/officeart/2005/8/layout/pList1"/>
    <dgm:cxn modelId="{E52F7730-A6C8-43C2-9464-7C5D2B932D7F}" srcId="{15B10E9B-FF22-433C-8900-A8AF5B273EAF}" destId="{51FABE31-F10E-4717-9CF3-0530DF38B8A8}" srcOrd="2" destOrd="0" parTransId="{FD5883A0-6DEA-4637-A317-51D4738BDC66}" sibTransId="{B4C83F14-C804-46FB-B73C-1C16192EDEE5}"/>
    <dgm:cxn modelId="{9FD13332-B87F-4F41-9D0A-2E9928F17B58}" type="presOf" srcId="{59BC857A-4E14-4546-A198-AE95BBC2B297}" destId="{AE4132F5-B32A-40EE-89C3-9D7E04D6DB7D}" srcOrd="0" destOrd="0" presId="urn:microsoft.com/office/officeart/2005/8/layout/pList1"/>
    <dgm:cxn modelId="{303EC2A9-180F-46C5-86F0-C66D3BA3004C}" srcId="{15B10E9B-FF22-433C-8900-A8AF5B273EAF}" destId="{59BC857A-4E14-4546-A198-AE95BBC2B297}" srcOrd="1" destOrd="0" parTransId="{8B9792AA-D7C6-42E2-9920-D1F39367C4F6}" sibTransId="{E7F1020A-09C3-4499-A475-4C6B5CCD1F40}"/>
    <dgm:cxn modelId="{066E52B2-EDDD-4B4E-AB6D-AF93585F1927}" srcId="{15B10E9B-FF22-433C-8900-A8AF5B273EAF}" destId="{CC8DE6AA-AFB3-45D4-BBD9-9612F6F2A94A}" srcOrd="0" destOrd="0" parTransId="{EC9122CD-B99B-4A33-B6EE-58AF9F97FAC7}" sibTransId="{0C51EB36-F2A6-471F-BE91-9C97012C5E4D}"/>
    <dgm:cxn modelId="{EBBBEAB8-A7AA-4EB1-9C1C-0187EC0F5526}" srcId="{15B10E9B-FF22-433C-8900-A8AF5B273EAF}" destId="{0C3883F7-8095-4AB8-8871-5076B0744409}" srcOrd="3" destOrd="0" parTransId="{4DBC8FF6-6053-493F-8407-CBBA242AB86E}" sibTransId="{89AFC3D8-C39B-4938-BC02-2C9B496B14FB}"/>
    <dgm:cxn modelId="{3F114CBD-D59B-45CC-8E4F-BD93DA379747}" type="presOf" srcId="{51FABE31-F10E-4717-9CF3-0530DF38B8A8}" destId="{A19E29CA-E3E4-4B03-8EC8-02FAF61D721E}" srcOrd="0" destOrd="0" presId="urn:microsoft.com/office/officeart/2005/8/layout/pList1"/>
    <dgm:cxn modelId="{09FAD4BD-13B6-4724-A031-5D89CFF05011}" type="presOf" srcId="{0C3883F7-8095-4AB8-8871-5076B0744409}" destId="{23044DC6-893E-4111-B2BF-109B405FD8E9}" srcOrd="0" destOrd="0" presId="urn:microsoft.com/office/officeart/2005/8/layout/pList1"/>
    <dgm:cxn modelId="{C24E85DC-8554-498B-8F39-C90BC1C19C77}" type="presOf" srcId="{0C51EB36-F2A6-471F-BE91-9C97012C5E4D}" destId="{A280DC7D-65F9-4506-9590-4093E7E207A1}" srcOrd="0" destOrd="0" presId="urn:microsoft.com/office/officeart/2005/8/layout/pList1"/>
    <dgm:cxn modelId="{D4A8ABF5-B8F6-4CD1-93CA-D7996F572422}" type="presOf" srcId="{E7F1020A-09C3-4499-A475-4C6B5CCD1F40}" destId="{E89257F1-90ED-474C-B569-4CCCFFA17474}" srcOrd="0" destOrd="0" presId="urn:microsoft.com/office/officeart/2005/8/layout/pList1"/>
    <dgm:cxn modelId="{FB19E6D6-B973-4C6B-8179-7D6FAF9EC006}" type="presParOf" srcId="{7FE712D6-E358-48F6-A1A6-C1A4FD551D4A}" destId="{C743F6C4-F769-4973-B9D9-EC1825E5E251}" srcOrd="0" destOrd="0" presId="urn:microsoft.com/office/officeart/2005/8/layout/pList1"/>
    <dgm:cxn modelId="{AB864198-B0CD-492C-95AB-6A99D965FE47}" type="presParOf" srcId="{C743F6C4-F769-4973-B9D9-EC1825E5E251}" destId="{8703DB01-0811-4748-B670-51FC6069DA44}" srcOrd="0" destOrd="0" presId="urn:microsoft.com/office/officeart/2005/8/layout/pList1"/>
    <dgm:cxn modelId="{A86E3019-800A-4A06-996C-BF50EA6C019D}" type="presParOf" srcId="{C743F6C4-F769-4973-B9D9-EC1825E5E251}" destId="{C8B18556-9434-4FE2-A0E6-070FA553809F}" srcOrd="1" destOrd="0" presId="urn:microsoft.com/office/officeart/2005/8/layout/pList1"/>
    <dgm:cxn modelId="{7C22C8F6-294F-4B88-839F-3125DBDE274E}" type="presParOf" srcId="{7FE712D6-E358-48F6-A1A6-C1A4FD551D4A}" destId="{A280DC7D-65F9-4506-9590-4093E7E207A1}" srcOrd="1" destOrd="0" presId="urn:microsoft.com/office/officeart/2005/8/layout/pList1"/>
    <dgm:cxn modelId="{DBCD43A3-5CE6-42ED-953F-3A715AC99B54}" type="presParOf" srcId="{7FE712D6-E358-48F6-A1A6-C1A4FD551D4A}" destId="{23242DDD-1107-478D-9AC0-6B4C6F1320B2}" srcOrd="2" destOrd="0" presId="urn:microsoft.com/office/officeart/2005/8/layout/pList1"/>
    <dgm:cxn modelId="{6DA553DD-D803-401F-B499-77483D4EFAEF}" type="presParOf" srcId="{23242DDD-1107-478D-9AC0-6B4C6F1320B2}" destId="{A3BF892F-B39C-4D67-8AE3-724C069F49C6}" srcOrd="0" destOrd="0" presId="urn:microsoft.com/office/officeart/2005/8/layout/pList1"/>
    <dgm:cxn modelId="{81DAB087-356E-475C-B2C7-4D4922069EAD}" type="presParOf" srcId="{23242DDD-1107-478D-9AC0-6B4C6F1320B2}" destId="{AE4132F5-B32A-40EE-89C3-9D7E04D6DB7D}" srcOrd="1" destOrd="0" presId="urn:microsoft.com/office/officeart/2005/8/layout/pList1"/>
    <dgm:cxn modelId="{43BB4A76-74EB-425B-8229-9EE8F2505A24}" type="presParOf" srcId="{7FE712D6-E358-48F6-A1A6-C1A4FD551D4A}" destId="{E89257F1-90ED-474C-B569-4CCCFFA17474}" srcOrd="3" destOrd="0" presId="urn:microsoft.com/office/officeart/2005/8/layout/pList1"/>
    <dgm:cxn modelId="{F68FB6E2-2876-4094-A5CC-791003F07D16}" type="presParOf" srcId="{7FE712D6-E358-48F6-A1A6-C1A4FD551D4A}" destId="{967EBBCD-601E-4A30-AB80-B1F1375A71CC}" srcOrd="4" destOrd="0" presId="urn:microsoft.com/office/officeart/2005/8/layout/pList1"/>
    <dgm:cxn modelId="{E4EBBC4F-5EF7-423A-8BAE-4DA804762FB9}" type="presParOf" srcId="{967EBBCD-601E-4A30-AB80-B1F1375A71CC}" destId="{7B3B1C6D-13E1-43F5-A0AA-40FF569D7885}" srcOrd="0" destOrd="0" presId="urn:microsoft.com/office/officeart/2005/8/layout/pList1"/>
    <dgm:cxn modelId="{462E4D0B-23B7-4758-850C-54F86AE381AA}" type="presParOf" srcId="{967EBBCD-601E-4A30-AB80-B1F1375A71CC}" destId="{A19E29CA-E3E4-4B03-8EC8-02FAF61D721E}" srcOrd="1" destOrd="0" presId="urn:microsoft.com/office/officeart/2005/8/layout/pList1"/>
    <dgm:cxn modelId="{F5B77213-43C0-4A41-9E14-8DA1C72741D5}" type="presParOf" srcId="{7FE712D6-E358-48F6-A1A6-C1A4FD551D4A}" destId="{88DB0C4D-BB2B-459B-B78F-F73F10B24D0F}" srcOrd="5" destOrd="0" presId="urn:microsoft.com/office/officeart/2005/8/layout/pList1"/>
    <dgm:cxn modelId="{67221111-E627-4E99-9C92-E90E57DB816C}" type="presParOf" srcId="{7FE712D6-E358-48F6-A1A6-C1A4FD551D4A}" destId="{18D61387-87BE-4B5E-948D-FBFFD7AA4925}" srcOrd="6" destOrd="0" presId="urn:microsoft.com/office/officeart/2005/8/layout/pList1"/>
    <dgm:cxn modelId="{418F91B1-9E6E-4FAE-A9F1-72ADFE8B929A}" type="presParOf" srcId="{18D61387-87BE-4B5E-948D-FBFFD7AA4925}" destId="{44885CF6-D752-4F53-A9C3-BFFFF2F83F90}" srcOrd="0" destOrd="0" presId="urn:microsoft.com/office/officeart/2005/8/layout/pList1"/>
    <dgm:cxn modelId="{6032DAE2-E073-4BDC-A221-99E2FBA0A28D}" type="presParOf" srcId="{18D61387-87BE-4B5E-948D-FBFFD7AA4925}" destId="{23044DC6-893E-4111-B2BF-109B405FD8E9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B48DB-7006-4E46-B696-99CAC2BE38E9}">
      <dsp:nvSpPr>
        <dsp:cNvPr id="0" name=""/>
        <dsp:cNvSpPr/>
      </dsp:nvSpPr>
      <dsp:spPr>
        <a:xfrm rot="5400000">
          <a:off x="6821329" y="-2852695"/>
          <a:ext cx="910878" cy="684872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3600" kern="1200" dirty="0"/>
            <a:t>دسته بندی و افتراق اطلاعات ورودی</a:t>
          </a:r>
          <a:endParaRPr lang="en-US" sz="3600" kern="1200" dirty="0"/>
        </a:p>
      </dsp:txBody>
      <dsp:txXfrm rot="-5400000">
        <a:off x="3852407" y="160692"/>
        <a:ext cx="6804258" cy="821948"/>
      </dsp:txXfrm>
    </dsp:sp>
    <dsp:sp modelId="{C61E0050-97C3-41B4-8E69-C16E93C0E69F}">
      <dsp:nvSpPr>
        <dsp:cNvPr id="0" name=""/>
        <dsp:cNvSpPr/>
      </dsp:nvSpPr>
      <dsp:spPr>
        <a:xfrm>
          <a:off x="0" y="2367"/>
          <a:ext cx="3852406" cy="11385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Classification</a:t>
          </a:r>
        </a:p>
      </dsp:txBody>
      <dsp:txXfrm>
        <a:off x="55582" y="57949"/>
        <a:ext cx="3741242" cy="1027433"/>
      </dsp:txXfrm>
    </dsp:sp>
    <dsp:sp modelId="{1F25B40C-D3F9-41E5-AFBB-038A1B219F6C}">
      <dsp:nvSpPr>
        <dsp:cNvPr id="0" name=""/>
        <dsp:cNvSpPr/>
      </dsp:nvSpPr>
      <dsp:spPr>
        <a:xfrm rot="5400000">
          <a:off x="6821329" y="-1657167"/>
          <a:ext cx="910878" cy="684872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3600" kern="1200" dirty="0"/>
            <a:t>تولید محتوای جدید (عکس، متن، تصویر)</a:t>
          </a:r>
          <a:endParaRPr lang="en-US" sz="3600" kern="1200" dirty="0"/>
        </a:p>
      </dsp:txBody>
      <dsp:txXfrm rot="-5400000">
        <a:off x="3852407" y="1356220"/>
        <a:ext cx="6804258" cy="821948"/>
      </dsp:txXfrm>
    </dsp:sp>
    <dsp:sp modelId="{BC57E1A6-FB0E-402D-8872-A6F641C04246}">
      <dsp:nvSpPr>
        <dsp:cNvPr id="0" name=""/>
        <dsp:cNvSpPr/>
      </dsp:nvSpPr>
      <dsp:spPr>
        <a:xfrm>
          <a:off x="0" y="1197895"/>
          <a:ext cx="3852406" cy="113859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Generative</a:t>
          </a:r>
        </a:p>
      </dsp:txBody>
      <dsp:txXfrm>
        <a:off x="55582" y="1253477"/>
        <a:ext cx="3741242" cy="1027433"/>
      </dsp:txXfrm>
    </dsp:sp>
    <dsp:sp modelId="{B5B3C62D-9C89-4E71-BA90-EED1FCD286EB}">
      <dsp:nvSpPr>
        <dsp:cNvPr id="0" name=""/>
        <dsp:cNvSpPr/>
      </dsp:nvSpPr>
      <dsp:spPr>
        <a:xfrm rot="5400000">
          <a:off x="6821329" y="-461639"/>
          <a:ext cx="910878" cy="684872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3600" kern="1200" dirty="0"/>
            <a:t>یافتن داده متفاوت از یک گروه داده</a:t>
          </a:r>
          <a:endParaRPr lang="en-US" sz="3600" kern="1200" dirty="0"/>
        </a:p>
      </dsp:txBody>
      <dsp:txXfrm rot="-5400000">
        <a:off x="3852407" y="2551748"/>
        <a:ext cx="6804258" cy="821948"/>
      </dsp:txXfrm>
    </dsp:sp>
    <dsp:sp modelId="{27B46058-31FB-49C4-B6A8-8FB157CB1CA6}">
      <dsp:nvSpPr>
        <dsp:cNvPr id="0" name=""/>
        <dsp:cNvSpPr/>
      </dsp:nvSpPr>
      <dsp:spPr>
        <a:xfrm>
          <a:off x="0" y="2393422"/>
          <a:ext cx="3852406" cy="1138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Anomaly Detection</a:t>
          </a:r>
        </a:p>
      </dsp:txBody>
      <dsp:txXfrm>
        <a:off x="55582" y="2449004"/>
        <a:ext cx="3741242" cy="1027433"/>
      </dsp:txXfrm>
    </dsp:sp>
    <dsp:sp modelId="{B5AB3392-0F8B-4972-961A-0B3AB5A7F2A1}">
      <dsp:nvSpPr>
        <dsp:cNvPr id="0" name=""/>
        <dsp:cNvSpPr/>
      </dsp:nvSpPr>
      <dsp:spPr>
        <a:xfrm rot="5400000">
          <a:off x="6821329" y="733888"/>
          <a:ext cx="910878" cy="684872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285750" lvl="1" indent="-285750" algn="r" defTabSz="16002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3600" kern="1200" dirty="0"/>
            <a:t>یافتن ارتباط بین متغیر ها</a:t>
          </a:r>
          <a:endParaRPr lang="en-US" sz="3600" kern="1200" dirty="0"/>
        </a:p>
      </dsp:txBody>
      <dsp:txXfrm rot="-5400000">
        <a:off x="3852407" y="3747276"/>
        <a:ext cx="6804258" cy="821948"/>
      </dsp:txXfrm>
    </dsp:sp>
    <dsp:sp modelId="{32D6D98E-1B40-49EC-8D28-A1D743848EE0}">
      <dsp:nvSpPr>
        <dsp:cNvPr id="0" name=""/>
        <dsp:cNvSpPr/>
      </dsp:nvSpPr>
      <dsp:spPr>
        <a:xfrm>
          <a:off x="0" y="3588950"/>
          <a:ext cx="3852406" cy="113859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Association</a:t>
          </a:r>
        </a:p>
      </dsp:txBody>
      <dsp:txXfrm>
        <a:off x="55582" y="3644532"/>
        <a:ext cx="3741242" cy="1027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3DB01-0811-4748-B670-51FC6069DA44}">
      <dsp:nvSpPr>
        <dsp:cNvPr id="0" name=""/>
        <dsp:cNvSpPr/>
      </dsp:nvSpPr>
      <dsp:spPr>
        <a:xfrm>
          <a:off x="468895" y="922952"/>
          <a:ext cx="1878639" cy="1891487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r="1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18556-9434-4FE2-A0E6-070FA553809F}">
      <dsp:nvSpPr>
        <dsp:cNvPr id="0" name=""/>
        <dsp:cNvSpPr/>
      </dsp:nvSpPr>
      <dsp:spPr>
        <a:xfrm>
          <a:off x="5768" y="2814439"/>
          <a:ext cx="2745264" cy="101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Glass AI</a:t>
          </a:r>
        </a:p>
      </dsp:txBody>
      <dsp:txXfrm>
        <a:off x="5768" y="2814439"/>
        <a:ext cx="2745264" cy="1018493"/>
      </dsp:txXfrm>
    </dsp:sp>
    <dsp:sp modelId="{A3BF892F-B39C-4D67-8AE3-724C069F49C6}">
      <dsp:nvSpPr>
        <dsp:cNvPr id="0" name=""/>
        <dsp:cNvSpPr/>
      </dsp:nvSpPr>
      <dsp:spPr>
        <a:xfrm>
          <a:off x="3437506" y="922952"/>
          <a:ext cx="1921603" cy="1891487"/>
        </a:xfrm>
        <a:prstGeom prst="roundRect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132F5-B32A-40EE-89C3-9D7E04D6DB7D}">
      <dsp:nvSpPr>
        <dsp:cNvPr id="0" name=""/>
        <dsp:cNvSpPr/>
      </dsp:nvSpPr>
      <dsp:spPr>
        <a:xfrm>
          <a:off x="3025675" y="2814439"/>
          <a:ext cx="2745264" cy="101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Chat GPT</a:t>
          </a:r>
        </a:p>
      </dsp:txBody>
      <dsp:txXfrm>
        <a:off x="3025675" y="2814439"/>
        <a:ext cx="2745264" cy="1018493"/>
      </dsp:txXfrm>
    </dsp:sp>
    <dsp:sp modelId="{7B3B1C6D-13E1-43F5-A0AA-40FF569D7885}">
      <dsp:nvSpPr>
        <dsp:cNvPr id="0" name=""/>
        <dsp:cNvSpPr/>
      </dsp:nvSpPr>
      <dsp:spPr>
        <a:xfrm>
          <a:off x="6376249" y="922952"/>
          <a:ext cx="2083930" cy="1891487"/>
        </a:xfrm>
        <a:prstGeom prst="roundRect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E29CA-E3E4-4B03-8EC8-02FAF61D721E}">
      <dsp:nvSpPr>
        <dsp:cNvPr id="0" name=""/>
        <dsp:cNvSpPr/>
      </dsp:nvSpPr>
      <dsp:spPr>
        <a:xfrm>
          <a:off x="6045582" y="2814439"/>
          <a:ext cx="2745264" cy="101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Perplexity</a:t>
          </a:r>
        </a:p>
      </dsp:txBody>
      <dsp:txXfrm>
        <a:off x="6045582" y="2814439"/>
        <a:ext cx="2745264" cy="1018493"/>
      </dsp:txXfrm>
    </dsp:sp>
    <dsp:sp modelId="{44885CF6-D752-4F53-A9C3-BFFFF2F83F90}">
      <dsp:nvSpPr>
        <dsp:cNvPr id="0" name=""/>
        <dsp:cNvSpPr/>
      </dsp:nvSpPr>
      <dsp:spPr>
        <a:xfrm>
          <a:off x="9432489" y="922952"/>
          <a:ext cx="2011263" cy="1891487"/>
        </a:xfrm>
        <a:prstGeom prst="round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44DC6-893E-4111-B2BF-109B405FD8E9}">
      <dsp:nvSpPr>
        <dsp:cNvPr id="0" name=""/>
        <dsp:cNvSpPr/>
      </dsp:nvSpPr>
      <dsp:spPr>
        <a:xfrm>
          <a:off x="9065489" y="2814439"/>
          <a:ext cx="2745264" cy="10184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1592" tIns="291592" rIns="291592" bIns="0" numCol="1" spcCol="1270" anchor="t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Bing Chat</a:t>
          </a:r>
        </a:p>
      </dsp:txBody>
      <dsp:txXfrm>
        <a:off x="9065489" y="2814439"/>
        <a:ext cx="2745264" cy="10184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535B0-834C-4357-9AD6-3FF5E451F607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E36E2-B530-4F79-9939-47CBD6B9F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80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56120CE-523B-483A-B44E-44E3D86FB5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10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Classification </a:t>
            </a:r>
            <a:r>
              <a:rPr lang="en-US" b="0" i="0" dirty="0" err="1">
                <a:solidFill>
                  <a:srgbClr val="27272A"/>
                </a:solidFill>
                <a:effectLst/>
                <a:latin typeface="__Poppins_3bfef9"/>
              </a:rPr>
              <a:t>models:Are</a:t>
            </a: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 used to classify data into different categories or classes based on their features and characteristics.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Require labeled data for training, where each data point is assigned a class label.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Are used to make predictions on new, unseen data based on the learned patterns and relationships in the training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Examples of classification models include decision trees, support vector machines, and logistic regression.</a:t>
            </a:r>
          </a:p>
          <a:p>
            <a:endParaRPr lang="en-US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Anomaly detection </a:t>
            </a:r>
            <a:r>
              <a:rPr lang="en-US" b="0" i="0" dirty="0" err="1">
                <a:solidFill>
                  <a:srgbClr val="27272A"/>
                </a:solidFill>
                <a:effectLst/>
                <a:latin typeface="__Poppins_3bfef9"/>
              </a:rPr>
              <a:t>models:Are</a:t>
            </a: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 used to identify unusual or abnormal data points that deviate from the expected behavior.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Do not require labeled data for training, as they are based on the assumption that anomalies are rare and can be identified by their deviation from the normal behavior.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Are used to detect anomalies in real-time systems, such as fraud detection, intrusion detection, and predictive maintenance.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7272A"/>
                </a:solidFill>
                <a:effectLst/>
                <a:latin typeface="__Poppins_3bfef9"/>
              </a:rPr>
              <a:t>Examples of anomaly detection models include clustering-based methods, density-based methods, and support vector data description.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14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مثلا می تواند از روی تصاویر پرونده پزشکی چند 100 صفحه ای به سرعت ریسک فاکتور ها یا اقدامات درمانی مورد تحقیق را پیدا کند.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70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1200" kern="1200" dirty="0"/>
              <a:t>این نوع مدل ها توانایی های بسیاری در ترکیب با دیگر مدل ها دارند. مثلا نوشتن شرح حال با شنیدن صحبت پزشک با بیمار. </a:t>
            </a:r>
            <a:r>
              <a:rPr lang="fa-IR" sz="1200" dirty="0"/>
              <a:t>یا نوشتن نسخه الکترونیک با شنیدن دستورات پزشک.</a:t>
            </a:r>
            <a:endParaRPr lang="en-US" sz="1200" kern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446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509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87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37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برای آموزش پزشکی ساخته شده.</a:t>
            </a:r>
            <a:br>
              <a:rPr lang="fa-IR" dirty="0"/>
            </a:br>
            <a:r>
              <a:rPr lang="fa-IR" dirty="0"/>
              <a:t>برای نوشتن تبدیل سریع اطلاعات بیمار به نوت و گرفتن تشخیص افتراقی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3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برای هر کار که مربوط به نوشتن باشه.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07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برای پیدا کردن اطلاعات از اینترنت با منبع و قابل اطمینان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17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برای صحبت. یافتن عکس و اطلاعات دیگر. می تواند منبع ارائه دهد یا نامه بنویسد.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884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a-IR" dirty="0"/>
              <a:t>ابزار گفتار به نوشتار فارسی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15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 rtl="1"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نباید فراموش کرد که هوش مصنوعی یک ابزاره.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r>
              <a:rPr lang="fa-IR" dirty="0">
                <a:latin typeface="Calibri" panose="020F0502020204030204" pitchFamily="34" charset="0"/>
                <a:cs typeface="Arial" panose="020B0604020202020204" pitchFamily="34" charset="0"/>
              </a:rPr>
              <a:t>توی هر مرحله از ساخت و اجرا اشتباه ممکنه:</a:t>
            </a:r>
          </a:p>
          <a:p>
            <a:pPr marL="0" indent="0" algn="r" rtl="1">
              <a:buNone/>
            </a:pPr>
            <a:r>
              <a:rPr lang="fa-IR" dirty="0"/>
              <a:t>داده های آموزش مدل غلط باشند.</a:t>
            </a:r>
            <a:br>
              <a:rPr lang="fa-IR" dirty="0"/>
            </a:br>
            <a:r>
              <a:rPr lang="fa-IR" dirty="0"/>
              <a:t>الگوریتم آموزش غلط باشه.</a:t>
            </a:r>
            <a:br>
              <a:rPr lang="fa-IR" dirty="0"/>
            </a:br>
            <a:r>
              <a:rPr lang="fa-IR" dirty="0"/>
              <a:t>مدل نهایی از مسیر اشتباهی برای رسیدن به جواب استفاده کرده باشه.</a:t>
            </a:r>
            <a:br>
              <a:rPr lang="fa-IR" dirty="0"/>
            </a:br>
            <a:r>
              <a:rPr lang="fa-IR" dirty="0"/>
              <a:t>از خود نرم افزار استفاده غلط یا نا به جا بشه. </a:t>
            </a:r>
            <a:br>
              <a:rPr lang="fa-IR" dirty="0"/>
            </a:br>
            <a:br>
              <a:rPr lang="fa-IR" dirty="0"/>
            </a:br>
            <a:r>
              <a:rPr lang="fa-IR" dirty="0"/>
              <a:t>به همین دلایل نباید هوش مصنوعی رو بدون خطا در نظر گرفت. </a:t>
            </a:r>
            <a:br>
              <a:rPr lang="fa-IR" dirty="0"/>
            </a:br>
            <a:r>
              <a:rPr lang="fa-IR" dirty="0"/>
              <a:t>همیشه باید انسان در تصمیم نهایی و خروجی آخر در اولویت باشه.</a:t>
            </a:r>
            <a:br>
              <a:rPr lang="fa-IR" dirty="0"/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7E36E2-B530-4F79-9939-47CBD6B9FB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9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6FA-CFAF-7A49-630C-71C45112C7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8A0CE-5241-D3E4-5F50-4CDB9D4A3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103D9-23FA-1BAE-1CF6-C5AFFC2D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13821-209B-0DB4-3292-153C6AD38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5EADD-F830-E845-4C67-51F432739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23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C3804-AF98-3A07-01C7-A1D431B01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2EE26-FEAB-4CCB-DE8A-D3D2DE8B7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30699-3A29-E92B-DE20-56E03D33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0AB0C-33F4-02F7-E631-EE7D76963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E9F6A1-F9AC-376F-AA5E-9C4833DD0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2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C38CB-9884-5DBD-25F4-A48D0FDA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33F7F-00D4-AC8E-9F66-2188F8258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69D6B-589E-136D-187D-8098D10DC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E966A-8392-FC39-24E4-0F4112A88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32A31-1059-9BDF-3E5C-78278662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1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8FB1-CFC9-3049-D3EE-243822C7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D93DC-EC3D-F9E3-F977-A66FBA5A9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9A886-9629-4754-96D4-A590A742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A0AE58-6FC2-024B-A7EB-EECF96D8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6AACA-D772-C3E1-0632-A1464CB21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56231E-D899-9210-F009-D657A292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57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D0FA-284F-7185-6337-8715913D3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555B8-26EC-0735-B755-45FE933AC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E2EE0-4E3A-04C5-58B8-BAB580832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86AC51-B7CC-11FD-2C7A-5586AE6870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F30114-DECF-19FB-C4FA-053E376739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8E3010-5534-C6E3-5785-EA7E7075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DD179B-B5AA-346A-F091-DE58E532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64106D-C9A8-CC79-DA7B-B07980D58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24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7CF6-71D0-6C02-0416-91C784ACE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5F49C-6270-9FC0-6149-35AF0BC6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720D8-2042-5013-6AB6-4CCD694FF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768B8-922D-18CA-075C-63AA7C45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02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C25379-3AB4-01C7-3FCD-0CEBDE57C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8D687C-D30D-76E1-76C5-DC31EA6D9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8FA1A-71C9-2295-5522-7BFD7DC04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4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A525-599A-DB4F-FED5-38E79DD4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0047C-323E-76DA-E81D-20786D31A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FBAA2-747E-3FC5-50B6-BEEA01AD64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2CDD2-7250-D943-50E6-91D22AD9A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FB3CE-8D3C-95AD-964B-533775BD8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B7C4C-B00B-097B-DF8A-82119B1A9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6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C7612-CC87-40A5-6C13-5BC24F18D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00493B-D749-50B5-A2DD-AE2FF06207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DE6F7-407C-BF8F-F801-1D51EA222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F0B6A-0FAF-EB8F-5036-8324E582A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9AEA72-924A-5F67-06FE-398074CD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444592-B618-8133-2186-5F839DA6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0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0825-0FA9-8B8A-8A86-A1901A2D4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0DE54E-1790-E335-F49C-0A92602BF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09AA7-7F6A-E5F4-B35E-C23FB58DE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EDBC1-7F4C-CC07-6CE4-F100A02E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C5AB3-8CE6-5F00-025D-8FBFF5EED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38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B0A68C-4D38-2A81-827A-C2A584C6B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CAB29-ABA8-A6DE-35B2-A17AD3C2F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2F9C6-7188-A59B-9B55-B5AFF00CF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EF032-E437-2998-E67E-EE956869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46276-C2E8-F16E-B2A5-469DDDB35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3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7B3EA7-9CDE-DB54-89F9-654D968F3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61DF9-FCC6-6D68-E6CF-25E8BA495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36019E-4117-8425-9567-8CAF1F4560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5573A-A291-480E-914D-61CD25080D3A}" type="datetimeFigureOut">
              <a:rPr lang="en-US" smtClean="0"/>
              <a:t>7/10/2023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D5BC2-7170-A25D-535E-F660BEDC51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1FB22-53F8-4257-9B86-D5A5689EB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395A4-5BE0-414B-A256-A866D81223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4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2486328" y="1485951"/>
            <a:ext cx="7219343" cy="1784022"/>
          </a:xfrm>
          <a:prstGeom prst="flowChartAlternateProcess">
            <a:avLst/>
          </a:prstGeom>
          <a:solidFill>
            <a:schemeClr val="accent5">
              <a:lumMod val="60000"/>
              <a:lumOff val="40000"/>
              <a:alpha val="7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a-IR" sz="4800" b="1" noProof="1"/>
              <a:t>هوش</a:t>
            </a:r>
            <a:r>
              <a:rPr lang="fa-IR" sz="4800" b="1" dirty="0"/>
              <a:t> </a:t>
            </a:r>
            <a:r>
              <a:rPr lang="fa-IR" sz="4800" b="1" noProof="1"/>
              <a:t>مصنو</a:t>
            </a:r>
            <a:r>
              <a:rPr lang="en-GB" sz="4800" b="1" noProof="1"/>
              <a:t>عی</a:t>
            </a:r>
            <a:r>
              <a:rPr lang="en-GB" sz="4800" b="1" dirty="0"/>
              <a:t> </a:t>
            </a:r>
            <a:r>
              <a:rPr lang="en-GB" sz="4800" b="1" noProof="1"/>
              <a:t>در</a:t>
            </a:r>
            <a:r>
              <a:rPr lang="en-GB" sz="4800" b="1" dirty="0"/>
              <a:t> </a:t>
            </a:r>
            <a:r>
              <a:rPr lang="en-GB" sz="4800" b="1" noProof="1"/>
              <a:t>پزشکی</a:t>
            </a:r>
            <a:r>
              <a:rPr lang="en-GB" sz="4800" b="1" dirty="0"/>
              <a:t> </a:t>
            </a:r>
            <a:endParaRPr lang="en-US" sz="4800" b="1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6748670" y="4638933"/>
            <a:ext cx="2515297" cy="1528246"/>
          </a:xfrm>
          <a:solidFill>
            <a:schemeClr val="accent6">
              <a:lumMod val="20000"/>
              <a:lumOff val="80000"/>
              <a:alpha val="52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r>
              <a:rPr lang="en-GB" b="1" noProof="1"/>
              <a:t>دکتر</a:t>
            </a:r>
            <a:r>
              <a:rPr lang="fa-IR" b="1" noProof="1"/>
              <a:t> رضا</a:t>
            </a:r>
            <a:r>
              <a:rPr lang="en-GB" b="1" dirty="0"/>
              <a:t> </a:t>
            </a:r>
            <a:r>
              <a:rPr lang="en-GB" b="1" noProof="1"/>
              <a:t>عزیزی</a:t>
            </a:r>
            <a:r>
              <a:rPr lang="en-GB" b="1" dirty="0"/>
              <a:t> </a:t>
            </a:r>
            <a:r>
              <a:rPr lang="en-GB" b="1" noProof="1"/>
              <a:t>نژاد</a:t>
            </a:r>
            <a:br>
              <a:rPr lang="fa-IR" b="1" noProof="1"/>
            </a:br>
            <a:r>
              <a:rPr lang="fa-IR" sz="1143" b="1" dirty="0"/>
              <a:t>استادیار</a:t>
            </a:r>
            <a:r>
              <a:rPr lang="en-US" sz="1143" b="1" dirty="0"/>
              <a:t> </a:t>
            </a:r>
            <a:r>
              <a:rPr lang="en-GB" sz="1143" b="1" noProof="1"/>
              <a:t>بیوانفورماتیک</a:t>
            </a:r>
            <a:r>
              <a:rPr lang="en-GB" sz="1143" b="1" dirty="0"/>
              <a:t> </a:t>
            </a:r>
            <a:r>
              <a:rPr lang="fa-IR" sz="1143" b="1" noProof="1"/>
              <a:t>علوم تحقیقات تهران</a:t>
            </a:r>
            <a:endParaRPr lang="en-GB" b="1" noProof="1"/>
          </a:p>
          <a:p>
            <a:pPr algn="r" rtl="1"/>
            <a:r>
              <a:rPr lang="en-GB" b="1" noProof="1"/>
              <a:t>پوریا</a:t>
            </a:r>
            <a:r>
              <a:rPr lang="en-GB" b="1" dirty="0"/>
              <a:t> </a:t>
            </a:r>
            <a:r>
              <a:rPr lang="en-GB" b="1" noProof="1"/>
              <a:t>ناصری</a:t>
            </a:r>
            <a:r>
              <a:rPr lang="en-GB" b="1" dirty="0"/>
              <a:t> </a:t>
            </a:r>
            <a:r>
              <a:rPr lang="en-GB" b="1" noProof="1"/>
              <a:t>نیا</a:t>
            </a:r>
            <a:endParaRPr lang="fa-IR" noProof="1"/>
          </a:p>
          <a:p>
            <a:pPr algn="r" rtl="1"/>
            <a:r>
              <a:rPr lang="en-GB" sz="1143" b="1" dirty="0"/>
              <a:t> </a:t>
            </a:r>
            <a:r>
              <a:rPr lang="en-GB" sz="1143" b="1" noProof="1"/>
              <a:t>دانشج</a:t>
            </a:r>
            <a:r>
              <a:rPr lang="fa-IR" sz="1143" b="1" noProof="1"/>
              <a:t>و</a:t>
            </a:r>
            <a:r>
              <a:rPr lang="en-GB" sz="1143" b="1" dirty="0"/>
              <a:t> </a:t>
            </a:r>
            <a:r>
              <a:rPr lang="en-GB" sz="1143" b="1" noProof="1"/>
              <a:t>پزشکی</a:t>
            </a:r>
            <a:r>
              <a:rPr lang="en-GB" sz="1143" b="1" dirty="0"/>
              <a:t> </a:t>
            </a:r>
            <a:r>
              <a:rPr lang="en-GB" sz="1143" b="1" noProof="1"/>
              <a:t>دانشگاه</a:t>
            </a:r>
            <a:r>
              <a:rPr lang="en-GB" sz="1143" b="1" dirty="0"/>
              <a:t> </a:t>
            </a:r>
            <a:r>
              <a:rPr lang="en-GB" sz="1143" b="1" noProof="1"/>
              <a:t>علوم</a:t>
            </a:r>
            <a:r>
              <a:rPr lang="en-GB" sz="1143" b="1" dirty="0"/>
              <a:t> </a:t>
            </a:r>
            <a:r>
              <a:rPr lang="en-GB" sz="1143" b="1" noProof="1"/>
              <a:t>پزشکی</a:t>
            </a:r>
            <a:r>
              <a:rPr lang="en-GB" sz="1143" b="1" dirty="0"/>
              <a:t> </a:t>
            </a:r>
            <a:r>
              <a:rPr lang="en-GB" sz="1143" b="1" noProof="1"/>
              <a:t>البرز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33013A-A401-C73A-B9F9-6A273159C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913" y="-118116"/>
            <a:ext cx="2054087" cy="2282320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7878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ontent Placeholder 25">
            <a:extLst>
              <a:ext uri="{FF2B5EF4-FFF2-40B4-BE49-F238E27FC236}">
                <a16:creationId xmlns:a16="http://schemas.microsoft.com/office/drawing/2014/main" id="{8AFD8316-2A90-78ED-5151-F3031B4FB3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9319728"/>
              </p:ext>
            </p:extLst>
          </p:nvPr>
        </p:nvGraphicFramePr>
        <p:xfrm>
          <a:off x="997226" y="1511858"/>
          <a:ext cx="10701130" cy="4729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مدل های هوش مصنوعی</a:t>
            </a:r>
            <a:endParaRPr lang="en-US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07375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2044F1B-6A4C-2943-A586-EBFA62662D44}"/>
              </a:ext>
            </a:extLst>
          </p:cNvPr>
          <p:cNvGrpSpPr/>
          <p:nvPr/>
        </p:nvGrpSpPr>
        <p:grpSpPr>
          <a:xfrm>
            <a:off x="997226" y="1514225"/>
            <a:ext cx="10701130" cy="4725180"/>
            <a:chOff x="997226" y="1514225"/>
            <a:chExt cx="10701130" cy="472518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66BC863-4E9B-973E-98DB-84B22147E9C2}"/>
                </a:ext>
              </a:extLst>
            </p:cNvPr>
            <p:cNvSpPr/>
            <p:nvPr/>
          </p:nvSpPr>
          <p:spPr>
            <a:xfrm>
              <a:off x="4849632" y="1514225"/>
              <a:ext cx="6848724" cy="4578462"/>
            </a:xfrm>
            <a:custGeom>
              <a:avLst/>
              <a:gdLst>
                <a:gd name="connsiteX0" fmla="*/ 151816 w 910878"/>
                <a:gd name="connsiteY0" fmla="*/ 0 h 6848723"/>
                <a:gd name="connsiteX1" fmla="*/ 759062 w 910878"/>
                <a:gd name="connsiteY1" fmla="*/ 0 h 6848723"/>
                <a:gd name="connsiteX2" fmla="*/ 910878 w 910878"/>
                <a:gd name="connsiteY2" fmla="*/ 151816 h 6848723"/>
                <a:gd name="connsiteX3" fmla="*/ 910878 w 910878"/>
                <a:gd name="connsiteY3" fmla="*/ 6848723 h 6848723"/>
                <a:gd name="connsiteX4" fmla="*/ 910878 w 910878"/>
                <a:gd name="connsiteY4" fmla="*/ 6848723 h 6848723"/>
                <a:gd name="connsiteX5" fmla="*/ 0 w 910878"/>
                <a:gd name="connsiteY5" fmla="*/ 6848723 h 6848723"/>
                <a:gd name="connsiteX6" fmla="*/ 0 w 910878"/>
                <a:gd name="connsiteY6" fmla="*/ 6848723 h 6848723"/>
                <a:gd name="connsiteX7" fmla="*/ 0 w 910878"/>
                <a:gd name="connsiteY7" fmla="*/ 151816 h 6848723"/>
                <a:gd name="connsiteX8" fmla="*/ 151816 w 910878"/>
                <a:gd name="connsiteY8" fmla="*/ 0 h 684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878" h="6848723">
                  <a:moveTo>
                    <a:pt x="910878" y="1141479"/>
                  </a:moveTo>
                  <a:lnTo>
                    <a:pt x="910878" y="5707244"/>
                  </a:lnTo>
                  <a:cubicBezTo>
                    <a:pt x="910878" y="6337666"/>
                    <a:pt x="901838" y="6848719"/>
                    <a:pt x="890686" y="6848719"/>
                  </a:cubicBezTo>
                  <a:lnTo>
                    <a:pt x="0" y="6848719"/>
                  </a:lnTo>
                  <a:lnTo>
                    <a:pt x="0" y="6848719"/>
                  </a:lnTo>
                  <a:lnTo>
                    <a:pt x="0" y="4"/>
                  </a:lnTo>
                  <a:lnTo>
                    <a:pt x="0" y="4"/>
                  </a:lnTo>
                  <a:lnTo>
                    <a:pt x="890686" y="4"/>
                  </a:lnTo>
                  <a:cubicBezTo>
                    <a:pt x="901838" y="4"/>
                    <a:pt x="910878" y="511057"/>
                    <a:pt x="910878" y="1141479"/>
                  </a:cubicBezTo>
                  <a:close/>
                </a:path>
              </a:pathLst>
            </a:custGeom>
          </p:spPr>
          <p:style>
            <a:lnRef idx="2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1" tIns="90185" rIns="135905" bIns="90186" numCol="1" spcCol="1270" anchor="t" anchorCtr="0">
              <a:noAutofit/>
            </a:bodyPr>
            <a:lstStyle/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200" b="1" kern="1200" dirty="0"/>
                <a:t>دوربین</a:t>
              </a:r>
              <a:br>
                <a:rPr lang="fa-IR" sz="3200" kern="1200" dirty="0"/>
              </a:br>
              <a:r>
                <a:rPr lang="fa-IR" sz="3200" kern="1200" dirty="0"/>
                <a:t>	تشخیص چهره</a:t>
              </a:r>
              <a:r>
                <a:rPr lang="fa-IR" sz="3200" dirty="0"/>
                <a:t> انسان</a:t>
              </a:r>
              <a:endParaRPr lang="en-US" sz="3200" kern="1200" dirty="0"/>
            </a:p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200" b="1" kern="1200" dirty="0"/>
                <a:t>اینستاگرام و یوتیوب </a:t>
              </a:r>
              <a:br>
                <a:rPr lang="fa-IR" sz="3200" kern="1200" dirty="0"/>
              </a:br>
              <a:r>
                <a:rPr lang="fa-IR" sz="3200" kern="1200" dirty="0"/>
                <a:t>	 شخصی سازی پیشنهاد ها</a:t>
              </a:r>
              <a:endParaRPr lang="en-US" sz="3200" kern="1200" dirty="0"/>
            </a:p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200" b="1" dirty="0"/>
                <a:t>ایمیل </a:t>
              </a:r>
              <a:br>
                <a:rPr lang="fa-IR" sz="3200" dirty="0"/>
              </a:br>
              <a:r>
                <a:rPr lang="fa-IR" sz="3200" dirty="0"/>
                <a:t>	دسته بندی ایمیل های تبلیقاتی</a:t>
              </a:r>
              <a:endParaRPr lang="en-US" sz="3200" dirty="0"/>
            </a:p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200" b="1" dirty="0"/>
                <a:t>پرونده های بیماران</a:t>
              </a:r>
              <a:br>
                <a:rPr lang="fa-IR" sz="3200" dirty="0"/>
              </a:br>
              <a:r>
                <a:rPr lang="fa-IR" sz="3200" dirty="0"/>
                <a:t>	</a:t>
              </a:r>
              <a:r>
                <a:rPr lang="fa-IR" sz="3200" kern="1200" dirty="0"/>
                <a:t>دسته بندی اطلاعات و ریسک فاکتور ها</a:t>
              </a:r>
              <a:br>
                <a:rPr lang="fa-IR" sz="3200" kern="1200" dirty="0"/>
              </a:br>
              <a:r>
                <a:rPr lang="fa-IR" sz="3200" kern="1200" dirty="0"/>
                <a:t>	</a:t>
              </a:r>
              <a:endParaRPr lang="en-US" sz="3200" kern="1200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023AB3B-8F35-6AB2-01CC-E1FB569038CA}"/>
                </a:ext>
              </a:extLst>
            </p:cNvPr>
            <p:cNvSpPr/>
            <p:nvPr/>
          </p:nvSpPr>
          <p:spPr>
            <a:xfrm>
              <a:off x="997226" y="1514225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Classification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C7DA4B6-84D8-988E-C3A6-131935161530}"/>
                </a:ext>
              </a:extLst>
            </p:cNvPr>
            <p:cNvSpPr/>
            <p:nvPr/>
          </p:nvSpPr>
          <p:spPr>
            <a:xfrm>
              <a:off x="997226" y="2709753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3">
                <a:hueOff val="0"/>
                <a:satOff val="0"/>
                <a:lumOff val="0"/>
                <a:alpha val="6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Generative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A7A3977-3827-C482-DA7E-C6758CB96103}"/>
                </a:ext>
              </a:extLst>
            </p:cNvPr>
            <p:cNvSpPr/>
            <p:nvPr/>
          </p:nvSpPr>
          <p:spPr>
            <a:xfrm>
              <a:off x="997226" y="3905280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4">
                <a:hueOff val="0"/>
                <a:satOff val="0"/>
                <a:lumOff val="0"/>
                <a:alpha val="4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Anomaly Detection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C83797B-30F8-F196-05F1-BD5E137DF7C2}"/>
                </a:ext>
              </a:extLst>
            </p:cNvPr>
            <p:cNvSpPr/>
            <p:nvPr/>
          </p:nvSpPr>
          <p:spPr>
            <a:xfrm>
              <a:off x="997226" y="5100808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5">
                <a:hueOff val="0"/>
                <a:satOff val="0"/>
                <a:lumOff val="0"/>
                <a:alpha val="4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Association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مدل های هوش مصنوعی</a:t>
            </a:r>
            <a:endParaRPr lang="en-US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236ED12A-BFDD-2F36-B0BC-51E19AA4EE04}"/>
              </a:ext>
            </a:extLst>
          </p:cNvPr>
          <p:cNvSpPr/>
          <p:nvPr/>
        </p:nvSpPr>
        <p:spPr>
          <a:xfrm>
            <a:off x="4483141" y="1757192"/>
            <a:ext cx="1051033" cy="712739"/>
          </a:xfrm>
          <a:prstGeom prst="rightArrow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61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C26DFA7-1E1C-AED6-3C6F-05A799759EB1}"/>
              </a:ext>
            </a:extLst>
          </p:cNvPr>
          <p:cNvGrpSpPr/>
          <p:nvPr/>
        </p:nvGrpSpPr>
        <p:grpSpPr>
          <a:xfrm>
            <a:off x="997226" y="1478405"/>
            <a:ext cx="10701130" cy="4761000"/>
            <a:chOff x="997226" y="1478405"/>
            <a:chExt cx="10701130" cy="4761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57C632C-21EB-8572-603E-2098FF7C87A7}"/>
                </a:ext>
              </a:extLst>
            </p:cNvPr>
            <p:cNvSpPr/>
            <p:nvPr/>
          </p:nvSpPr>
          <p:spPr>
            <a:xfrm>
              <a:off x="997226" y="1514225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2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Classification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CE468E3-D78F-884A-57EF-3508A104713C}"/>
                </a:ext>
              </a:extLst>
            </p:cNvPr>
            <p:cNvSpPr/>
            <p:nvPr/>
          </p:nvSpPr>
          <p:spPr>
            <a:xfrm>
              <a:off x="4849632" y="1478405"/>
              <a:ext cx="6848724" cy="4761000"/>
            </a:xfrm>
            <a:custGeom>
              <a:avLst/>
              <a:gdLst>
                <a:gd name="connsiteX0" fmla="*/ 151816 w 910878"/>
                <a:gd name="connsiteY0" fmla="*/ 0 h 6848723"/>
                <a:gd name="connsiteX1" fmla="*/ 759062 w 910878"/>
                <a:gd name="connsiteY1" fmla="*/ 0 h 6848723"/>
                <a:gd name="connsiteX2" fmla="*/ 910878 w 910878"/>
                <a:gd name="connsiteY2" fmla="*/ 151816 h 6848723"/>
                <a:gd name="connsiteX3" fmla="*/ 910878 w 910878"/>
                <a:gd name="connsiteY3" fmla="*/ 6848723 h 6848723"/>
                <a:gd name="connsiteX4" fmla="*/ 910878 w 910878"/>
                <a:gd name="connsiteY4" fmla="*/ 6848723 h 6848723"/>
                <a:gd name="connsiteX5" fmla="*/ 0 w 910878"/>
                <a:gd name="connsiteY5" fmla="*/ 6848723 h 6848723"/>
                <a:gd name="connsiteX6" fmla="*/ 0 w 910878"/>
                <a:gd name="connsiteY6" fmla="*/ 6848723 h 6848723"/>
                <a:gd name="connsiteX7" fmla="*/ 0 w 910878"/>
                <a:gd name="connsiteY7" fmla="*/ 151816 h 6848723"/>
                <a:gd name="connsiteX8" fmla="*/ 151816 w 910878"/>
                <a:gd name="connsiteY8" fmla="*/ 0 h 684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878" h="6848723">
                  <a:moveTo>
                    <a:pt x="910878" y="1141479"/>
                  </a:moveTo>
                  <a:lnTo>
                    <a:pt x="910878" y="5707244"/>
                  </a:lnTo>
                  <a:cubicBezTo>
                    <a:pt x="910878" y="6337666"/>
                    <a:pt x="901838" y="6848719"/>
                    <a:pt x="890686" y="6848719"/>
                  </a:cubicBezTo>
                  <a:lnTo>
                    <a:pt x="0" y="6848719"/>
                  </a:lnTo>
                  <a:lnTo>
                    <a:pt x="0" y="6848719"/>
                  </a:lnTo>
                  <a:lnTo>
                    <a:pt x="0" y="4"/>
                  </a:lnTo>
                  <a:lnTo>
                    <a:pt x="0" y="4"/>
                  </a:lnTo>
                  <a:lnTo>
                    <a:pt x="890686" y="4"/>
                  </a:lnTo>
                  <a:cubicBezTo>
                    <a:pt x="901838" y="4"/>
                    <a:pt x="910878" y="511057"/>
                    <a:pt x="910878" y="1141479"/>
                  </a:cubicBezTo>
                  <a:close/>
                </a:path>
              </a:pathLst>
            </a:cu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1" tIns="90185" rIns="135905" bIns="90186" numCol="1" spcCol="1270" anchor="t" anchorCtr="0">
              <a:noAutofit/>
            </a:bodyPr>
            <a:lstStyle/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fa-IR" sz="2800" b="1" kern="1200" dirty="0"/>
                <a:t>ربات های چت</a:t>
              </a:r>
              <a:r>
                <a:rPr lang="en-US" sz="2800" b="1" kern="1200" dirty="0"/>
                <a:t> </a:t>
              </a:r>
              <a:r>
                <a:rPr lang="fa-IR" sz="2800" b="1" kern="1200" dirty="0"/>
                <a:t> و نوشتار</a:t>
              </a:r>
              <a:endParaRPr lang="fa-IR" sz="2800" b="1" dirty="0"/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a-IR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+mn-cs"/>
                </a:rPr>
                <a:t> </a:t>
              </a:r>
              <a:r>
                <a:rPr lang="en-US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+mn-cs"/>
                </a:rPr>
                <a:t>ChatGPT</a:t>
              </a:r>
              <a:r>
                <a:rPr lang="fa-IR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- </a:t>
              </a:r>
              <a:r>
                <a:rPr lang="en-US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+mn-cs"/>
                </a:rPr>
                <a:t>Bing Chat</a:t>
              </a:r>
              <a:endParaRPr lang="fa-IR" sz="2400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  <a:p>
              <a:pPr marL="0" lvl="1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a-IR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+mn-cs"/>
                </a:rPr>
                <a:t>نوشتن نامه، دادن اطلاعات علمی، تمرین نوشتار و صحبت کردن</a:t>
              </a:r>
            </a:p>
            <a:p>
              <a:pPr marL="0" lvl="1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2800" kern="1200" dirty="0"/>
            </a:p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fa-IR" sz="2800" b="1" kern="1200" dirty="0"/>
                <a:t>ساخت عکس از روی نوشته</a:t>
              </a: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fa-IR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a-IR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+mn-cs"/>
                </a:rPr>
                <a:t> </a:t>
              </a:r>
              <a:r>
                <a:rPr lang="en-US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+mn-ea"/>
                  <a:cs typeface="+mn-cs"/>
                </a:rPr>
                <a:t>Stable diffusion</a:t>
              </a:r>
              <a:endParaRPr lang="fa-IR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228600" marR="0" lvl="1" indent="-228600" algn="r" defTabSz="1066800" rtl="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fa-I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ساخت دارو های جدید </a:t>
              </a:r>
              <a:br>
                <a:rPr kumimoji="0" lang="fa-I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</a:br>
              <a:r>
                <a:rPr kumimoji="0" lang="fa-IR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	</a:t>
              </a:r>
              <a:r>
                <a:rPr kumimoji="0" lang="fa-IR" sz="280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با استفاده از اطلاعات دارو های موجود</a:t>
              </a:r>
              <a:endParaRPr kumimoji="0" lang="fa-I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lvl="1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200" dirty="0">
                <a:effectLst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605F0B7-3776-6922-D1D9-62A57D70F89C}"/>
                </a:ext>
              </a:extLst>
            </p:cNvPr>
            <p:cNvSpPr/>
            <p:nvPr/>
          </p:nvSpPr>
          <p:spPr>
            <a:xfrm>
              <a:off x="997226" y="2709753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Generative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BD0CFDA-EDB6-4E69-5DEB-DDD32467E563}"/>
                </a:ext>
              </a:extLst>
            </p:cNvPr>
            <p:cNvSpPr/>
            <p:nvPr/>
          </p:nvSpPr>
          <p:spPr>
            <a:xfrm>
              <a:off x="997226" y="3905280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4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Anomaly Detection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A784996-40AA-5140-7E06-1845DD0C81C8}"/>
                </a:ext>
              </a:extLst>
            </p:cNvPr>
            <p:cNvSpPr/>
            <p:nvPr/>
          </p:nvSpPr>
          <p:spPr>
            <a:xfrm>
              <a:off x="997226" y="5100808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5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Association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مدل های هوش مصنوعی</a:t>
            </a:r>
            <a:endParaRPr lang="en-US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0F7B761-3E15-85E4-15FC-220279817069}"/>
              </a:ext>
            </a:extLst>
          </p:cNvPr>
          <p:cNvSpPr/>
          <p:nvPr/>
        </p:nvSpPr>
        <p:spPr>
          <a:xfrm>
            <a:off x="4324115" y="2922681"/>
            <a:ext cx="1051033" cy="712739"/>
          </a:xfrm>
          <a:prstGeom prst="rightArrow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2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B91D6B0-64A4-3B6E-3656-BA9A30A653E0}"/>
              </a:ext>
            </a:extLst>
          </p:cNvPr>
          <p:cNvGrpSpPr/>
          <p:nvPr/>
        </p:nvGrpSpPr>
        <p:grpSpPr>
          <a:xfrm>
            <a:off x="997226" y="1514225"/>
            <a:ext cx="10701130" cy="4725180"/>
            <a:chOff x="997226" y="1514225"/>
            <a:chExt cx="10701130" cy="472518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C395C9-F93B-7F69-D58E-AA664CD10488}"/>
                </a:ext>
              </a:extLst>
            </p:cNvPr>
            <p:cNvSpPr/>
            <p:nvPr/>
          </p:nvSpPr>
          <p:spPr>
            <a:xfrm>
              <a:off x="997226" y="1514225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2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Classification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E3BAD3F-A40F-C9A9-4CB2-854C3D92F067}"/>
                </a:ext>
              </a:extLst>
            </p:cNvPr>
            <p:cNvSpPr/>
            <p:nvPr/>
          </p:nvSpPr>
          <p:spPr>
            <a:xfrm>
              <a:off x="997226" y="2709753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3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Generative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257DB3-1BAF-FB89-1F85-D2AF9BC20E99}"/>
                </a:ext>
              </a:extLst>
            </p:cNvPr>
            <p:cNvSpPr/>
            <p:nvPr/>
          </p:nvSpPr>
          <p:spPr>
            <a:xfrm>
              <a:off x="4849632" y="1535335"/>
              <a:ext cx="6848724" cy="4704070"/>
            </a:xfrm>
            <a:custGeom>
              <a:avLst/>
              <a:gdLst>
                <a:gd name="connsiteX0" fmla="*/ 151816 w 910878"/>
                <a:gd name="connsiteY0" fmla="*/ 0 h 6848723"/>
                <a:gd name="connsiteX1" fmla="*/ 759062 w 910878"/>
                <a:gd name="connsiteY1" fmla="*/ 0 h 6848723"/>
                <a:gd name="connsiteX2" fmla="*/ 910878 w 910878"/>
                <a:gd name="connsiteY2" fmla="*/ 151816 h 6848723"/>
                <a:gd name="connsiteX3" fmla="*/ 910878 w 910878"/>
                <a:gd name="connsiteY3" fmla="*/ 6848723 h 6848723"/>
                <a:gd name="connsiteX4" fmla="*/ 910878 w 910878"/>
                <a:gd name="connsiteY4" fmla="*/ 6848723 h 6848723"/>
                <a:gd name="connsiteX5" fmla="*/ 0 w 910878"/>
                <a:gd name="connsiteY5" fmla="*/ 6848723 h 6848723"/>
                <a:gd name="connsiteX6" fmla="*/ 0 w 910878"/>
                <a:gd name="connsiteY6" fmla="*/ 6848723 h 6848723"/>
                <a:gd name="connsiteX7" fmla="*/ 0 w 910878"/>
                <a:gd name="connsiteY7" fmla="*/ 151816 h 6848723"/>
                <a:gd name="connsiteX8" fmla="*/ 151816 w 910878"/>
                <a:gd name="connsiteY8" fmla="*/ 0 h 684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878" h="6848723">
                  <a:moveTo>
                    <a:pt x="910878" y="1141479"/>
                  </a:moveTo>
                  <a:lnTo>
                    <a:pt x="910878" y="5707244"/>
                  </a:lnTo>
                  <a:cubicBezTo>
                    <a:pt x="910878" y="6337666"/>
                    <a:pt x="901838" y="6848719"/>
                    <a:pt x="890686" y="6848719"/>
                  </a:cubicBezTo>
                  <a:lnTo>
                    <a:pt x="0" y="6848719"/>
                  </a:lnTo>
                  <a:lnTo>
                    <a:pt x="0" y="6848719"/>
                  </a:lnTo>
                  <a:lnTo>
                    <a:pt x="0" y="4"/>
                  </a:lnTo>
                  <a:lnTo>
                    <a:pt x="0" y="4"/>
                  </a:lnTo>
                  <a:lnTo>
                    <a:pt x="890686" y="4"/>
                  </a:lnTo>
                  <a:cubicBezTo>
                    <a:pt x="901838" y="4"/>
                    <a:pt x="910878" y="511057"/>
                    <a:pt x="910878" y="1141479"/>
                  </a:cubicBezTo>
                  <a:close/>
                </a:path>
              </a:pathLst>
            </a:cu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1" tIns="90185" rIns="135905" bIns="90186" numCol="1" spcCol="1270" anchor="t" anchorCtr="0">
              <a:noAutofit/>
            </a:bodyPr>
            <a:lstStyle/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200" b="1" kern="1200" dirty="0">
                  <a:cs typeface="B Nazanin" panose="00000400000000000000" pitchFamily="2" charset="-78"/>
                </a:rPr>
                <a:t>مانیتورینگ علائم حیاتی بیماران</a:t>
              </a:r>
              <a:br>
                <a:rPr lang="fa-IR" sz="3200" kern="1200" dirty="0">
                  <a:cs typeface="B Nazanin" panose="00000400000000000000" pitchFamily="2" charset="-78"/>
                </a:rPr>
              </a:br>
              <a:r>
                <a:rPr lang="fa-IR" sz="3200" kern="1200" dirty="0">
                  <a:cs typeface="B Nazanin" panose="00000400000000000000" pitchFamily="2" charset="-78"/>
                </a:rPr>
                <a:t>	</a:t>
              </a:r>
              <a:r>
                <a:rPr lang="fa-IR" sz="3200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 Nazanin" panose="00000400000000000000" pitchFamily="2" charset="-78"/>
                </a:rPr>
                <a:t>تشخیص سپسیس از روی علائم حیاتی</a:t>
              </a:r>
            </a:p>
            <a:p>
              <a:pPr marL="0" lvl="1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2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B Nazanin" panose="00000400000000000000" pitchFamily="2" charset="-78"/>
                </a:rPr>
                <a:t>Childrens national hospital in Washington Dc</a:t>
              </a:r>
              <a:endParaRPr lang="en-US" sz="3200" dirty="0">
                <a:cs typeface="B Nazanin" panose="00000400000000000000" pitchFamily="2" charset="-78"/>
              </a:endParaRPr>
            </a:p>
            <a:p>
              <a:pPr marL="0" lvl="1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fa-IR" sz="3200" kern="1200" dirty="0">
                <a:cs typeface="B Nazanin" panose="00000400000000000000" pitchFamily="2" charset="-78"/>
              </a:endParaRPr>
            </a:p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200" b="1" kern="1200" dirty="0">
                  <a:cs typeface="B Nazanin" panose="00000400000000000000" pitchFamily="2" charset="-78"/>
                </a:rPr>
                <a:t>تشخیص ناحیه مشکوک در</a:t>
              </a:r>
            </a:p>
            <a:p>
              <a:pPr marL="0" lvl="1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a-IR" sz="3200" b="1" kern="1200" dirty="0">
                  <a:cs typeface="B Nazanin" panose="00000400000000000000" pitchFamily="2" charset="-78"/>
                </a:rPr>
                <a:t> تصاویر رادیولوژی</a:t>
              </a:r>
            </a:p>
            <a:p>
              <a:pPr marL="0" lvl="1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200" dirty="0">
                  <a:cs typeface="B Nazanin" panose="00000400000000000000" pitchFamily="2" charset="-78"/>
                </a:rPr>
                <a:t>Kaiser </a:t>
              </a:r>
              <a:r>
                <a:rPr lang="en-US" sz="3200" dirty="0" err="1">
                  <a:cs typeface="B Nazanin" panose="00000400000000000000" pitchFamily="2" charset="-78"/>
                </a:rPr>
                <a:t>Permenante</a:t>
              </a:r>
              <a:endParaRPr lang="en-US" sz="3200" dirty="0">
                <a:cs typeface="B Nazanin" panose="00000400000000000000" pitchFamily="2" charset="-78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3200" kern="1200" dirty="0">
                <a:cs typeface="B Nazanin" panose="00000400000000000000" pitchFamily="2" charset="-78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04D1D98-B692-E73F-52B1-7837D088E23B}"/>
                </a:ext>
              </a:extLst>
            </p:cNvPr>
            <p:cNvSpPr/>
            <p:nvPr/>
          </p:nvSpPr>
          <p:spPr>
            <a:xfrm>
              <a:off x="997226" y="3905280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Anomaly Detection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437EE42-3BDD-6AF0-710B-541499B18D92}"/>
                </a:ext>
              </a:extLst>
            </p:cNvPr>
            <p:cNvSpPr/>
            <p:nvPr/>
          </p:nvSpPr>
          <p:spPr>
            <a:xfrm>
              <a:off x="997226" y="5100808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5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Association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مدل های هوش مصنوعی</a:t>
            </a:r>
            <a:endParaRPr lang="en-US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1256F83D-B9E4-B568-5829-4819F5CCF239}"/>
              </a:ext>
            </a:extLst>
          </p:cNvPr>
          <p:cNvSpPr/>
          <p:nvPr/>
        </p:nvSpPr>
        <p:spPr>
          <a:xfrm>
            <a:off x="4723508" y="4118208"/>
            <a:ext cx="1051033" cy="712739"/>
          </a:xfrm>
          <a:prstGeom prst="rightArrow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295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9783513-A1B0-4BF2-857C-08097AECBBAC}"/>
              </a:ext>
            </a:extLst>
          </p:cNvPr>
          <p:cNvGrpSpPr/>
          <p:nvPr/>
        </p:nvGrpSpPr>
        <p:grpSpPr>
          <a:xfrm>
            <a:off x="997226" y="1514225"/>
            <a:ext cx="10701130" cy="4725180"/>
            <a:chOff x="997226" y="1514225"/>
            <a:chExt cx="10701130" cy="472518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DFEDA03-AB99-0139-59C0-C361471CAD83}"/>
                </a:ext>
              </a:extLst>
            </p:cNvPr>
            <p:cNvSpPr/>
            <p:nvPr/>
          </p:nvSpPr>
          <p:spPr>
            <a:xfrm>
              <a:off x="997226" y="1514225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2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Classification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76365B6-8968-81F5-AE65-C3BECD4EC36C}"/>
                </a:ext>
              </a:extLst>
            </p:cNvPr>
            <p:cNvSpPr/>
            <p:nvPr/>
          </p:nvSpPr>
          <p:spPr>
            <a:xfrm>
              <a:off x="997226" y="2709753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3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Generative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35AC9FB-52ED-237A-166E-9AB68FD00BB0}"/>
                </a:ext>
              </a:extLst>
            </p:cNvPr>
            <p:cNvSpPr/>
            <p:nvPr/>
          </p:nvSpPr>
          <p:spPr>
            <a:xfrm>
              <a:off x="997226" y="3905280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  <a:solidFill>
              <a:schemeClr val="accent4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Anomaly Detection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BF8626E-05C7-1DDF-9638-1AF3D346953A}"/>
                </a:ext>
              </a:extLst>
            </p:cNvPr>
            <p:cNvSpPr/>
            <p:nvPr/>
          </p:nvSpPr>
          <p:spPr>
            <a:xfrm>
              <a:off x="4849632" y="1535335"/>
              <a:ext cx="6848724" cy="4704069"/>
            </a:xfrm>
            <a:custGeom>
              <a:avLst/>
              <a:gdLst>
                <a:gd name="connsiteX0" fmla="*/ 151816 w 910878"/>
                <a:gd name="connsiteY0" fmla="*/ 0 h 6848723"/>
                <a:gd name="connsiteX1" fmla="*/ 759062 w 910878"/>
                <a:gd name="connsiteY1" fmla="*/ 0 h 6848723"/>
                <a:gd name="connsiteX2" fmla="*/ 910878 w 910878"/>
                <a:gd name="connsiteY2" fmla="*/ 151816 h 6848723"/>
                <a:gd name="connsiteX3" fmla="*/ 910878 w 910878"/>
                <a:gd name="connsiteY3" fmla="*/ 6848723 h 6848723"/>
                <a:gd name="connsiteX4" fmla="*/ 910878 w 910878"/>
                <a:gd name="connsiteY4" fmla="*/ 6848723 h 6848723"/>
                <a:gd name="connsiteX5" fmla="*/ 0 w 910878"/>
                <a:gd name="connsiteY5" fmla="*/ 6848723 h 6848723"/>
                <a:gd name="connsiteX6" fmla="*/ 0 w 910878"/>
                <a:gd name="connsiteY6" fmla="*/ 6848723 h 6848723"/>
                <a:gd name="connsiteX7" fmla="*/ 0 w 910878"/>
                <a:gd name="connsiteY7" fmla="*/ 151816 h 6848723"/>
                <a:gd name="connsiteX8" fmla="*/ 151816 w 910878"/>
                <a:gd name="connsiteY8" fmla="*/ 0 h 684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878" h="6848723">
                  <a:moveTo>
                    <a:pt x="910878" y="1141479"/>
                  </a:moveTo>
                  <a:lnTo>
                    <a:pt x="910878" y="5707244"/>
                  </a:lnTo>
                  <a:cubicBezTo>
                    <a:pt x="910878" y="6337666"/>
                    <a:pt x="901838" y="6848719"/>
                    <a:pt x="890686" y="6848719"/>
                  </a:cubicBezTo>
                  <a:lnTo>
                    <a:pt x="0" y="6848719"/>
                  </a:lnTo>
                  <a:lnTo>
                    <a:pt x="0" y="6848719"/>
                  </a:lnTo>
                  <a:lnTo>
                    <a:pt x="0" y="4"/>
                  </a:lnTo>
                  <a:lnTo>
                    <a:pt x="0" y="4"/>
                  </a:lnTo>
                  <a:lnTo>
                    <a:pt x="890686" y="4"/>
                  </a:lnTo>
                  <a:cubicBezTo>
                    <a:pt x="901838" y="4"/>
                    <a:pt x="910878" y="511057"/>
                    <a:pt x="910878" y="1141479"/>
                  </a:cubicBezTo>
                  <a:close/>
                </a:path>
              </a:pathLst>
            </a:custGeom>
          </p:spPr>
          <p:style>
            <a:lnRef idx="2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1" tIns="90186" rIns="135905" bIns="90185" numCol="1" spcCol="1270" anchor="ctr" anchorCtr="0">
              <a:noAutofit/>
            </a:bodyPr>
            <a:lstStyle/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600" b="1" dirty="0"/>
                <a:t>يافتن ارتباط بین علائم و بیماری ها در تحقیق های پزشکی</a:t>
              </a:r>
            </a:p>
            <a:p>
              <a:pPr marL="228600" lvl="1" indent="-228600" algn="r" defTabSz="1066800" rtl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fa-IR" sz="3600" b="1" dirty="0"/>
                <a:t>بررسی ارتباط ریسک فاکتور های جمعیت با بروز بیمار ها</a:t>
              </a:r>
              <a:endParaRPr lang="en-US" sz="3600" b="1" kern="12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A934B6A-4BC4-ADBF-5768-FED74722783E}"/>
                </a:ext>
              </a:extLst>
            </p:cNvPr>
            <p:cNvSpPr/>
            <p:nvPr/>
          </p:nvSpPr>
          <p:spPr>
            <a:xfrm>
              <a:off x="997226" y="5100808"/>
              <a:ext cx="3852406" cy="1138597"/>
            </a:xfrm>
            <a:custGeom>
              <a:avLst/>
              <a:gdLst>
                <a:gd name="connsiteX0" fmla="*/ 0 w 3852406"/>
                <a:gd name="connsiteY0" fmla="*/ 189770 h 1138597"/>
                <a:gd name="connsiteX1" fmla="*/ 189770 w 3852406"/>
                <a:gd name="connsiteY1" fmla="*/ 0 h 1138597"/>
                <a:gd name="connsiteX2" fmla="*/ 3662636 w 3852406"/>
                <a:gd name="connsiteY2" fmla="*/ 0 h 1138597"/>
                <a:gd name="connsiteX3" fmla="*/ 3852406 w 3852406"/>
                <a:gd name="connsiteY3" fmla="*/ 189770 h 1138597"/>
                <a:gd name="connsiteX4" fmla="*/ 3852406 w 3852406"/>
                <a:gd name="connsiteY4" fmla="*/ 948827 h 1138597"/>
                <a:gd name="connsiteX5" fmla="*/ 3662636 w 3852406"/>
                <a:gd name="connsiteY5" fmla="*/ 1138597 h 1138597"/>
                <a:gd name="connsiteX6" fmla="*/ 189770 w 3852406"/>
                <a:gd name="connsiteY6" fmla="*/ 1138597 h 1138597"/>
                <a:gd name="connsiteX7" fmla="*/ 0 w 3852406"/>
                <a:gd name="connsiteY7" fmla="*/ 948827 h 1138597"/>
                <a:gd name="connsiteX8" fmla="*/ 0 w 3852406"/>
                <a:gd name="connsiteY8" fmla="*/ 189770 h 113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52406" h="1138597">
                  <a:moveTo>
                    <a:pt x="0" y="189770"/>
                  </a:moveTo>
                  <a:cubicBezTo>
                    <a:pt x="0" y="84963"/>
                    <a:pt x="84963" y="0"/>
                    <a:pt x="189770" y="0"/>
                  </a:cubicBezTo>
                  <a:lnTo>
                    <a:pt x="3662636" y="0"/>
                  </a:lnTo>
                  <a:cubicBezTo>
                    <a:pt x="3767443" y="0"/>
                    <a:pt x="3852406" y="84963"/>
                    <a:pt x="3852406" y="189770"/>
                  </a:cubicBezTo>
                  <a:lnTo>
                    <a:pt x="3852406" y="948827"/>
                  </a:lnTo>
                  <a:cubicBezTo>
                    <a:pt x="3852406" y="1053634"/>
                    <a:pt x="3767443" y="1138597"/>
                    <a:pt x="3662636" y="1138597"/>
                  </a:cubicBezTo>
                  <a:lnTo>
                    <a:pt x="189770" y="1138597"/>
                  </a:lnTo>
                  <a:cubicBezTo>
                    <a:pt x="84963" y="1138597"/>
                    <a:pt x="0" y="1053634"/>
                    <a:pt x="0" y="948827"/>
                  </a:cubicBezTo>
                  <a:lnTo>
                    <a:pt x="0" y="18977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8932" tIns="122257" rIns="188932" bIns="122257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500" kern="1200" dirty="0"/>
                <a:t>Association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مدل های هوش مصنوعی</a:t>
            </a:r>
            <a:endParaRPr lang="en-US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704066BC-5F04-30D9-741B-CB383C8FAED5}"/>
              </a:ext>
            </a:extLst>
          </p:cNvPr>
          <p:cNvSpPr/>
          <p:nvPr/>
        </p:nvSpPr>
        <p:spPr>
          <a:xfrm>
            <a:off x="4324115" y="5313736"/>
            <a:ext cx="1051033" cy="712739"/>
          </a:xfrm>
          <a:prstGeom prst="rightArrow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029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5BFDC-D5D0-5957-B090-6D49E4CF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/>
              <a:t>ابزار های موجود</a:t>
            </a:r>
            <a:endParaRPr lang="en-US" b="1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AD2B2E4-4E24-54D4-06B0-871B4746EA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2656869"/>
              </p:ext>
            </p:extLst>
          </p:nvPr>
        </p:nvGraphicFramePr>
        <p:xfrm>
          <a:off x="187738" y="1478404"/>
          <a:ext cx="11816523" cy="47558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82341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9DBD2F-8182-4BC4-E6D8-1EA1D3E1E7B0}"/>
              </a:ext>
            </a:extLst>
          </p:cNvPr>
          <p:cNvSpPr/>
          <p:nvPr/>
        </p:nvSpPr>
        <p:spPr>
          <a:xfrm>
            <a:off x="0" y="1492050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Glass AI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D5A1F9-B458-67C0-8CFC-48B81CF5ADC9}"/>
              </a:ext>
            </a:extLst>
          </p:cNvPr>
          <p:cNvSpPr/>
          <p:nvPr/>
        </p:nvSpPr>
        <p:spPr>
          <a:xfrm>
            <a:off x="9619" y="4913415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Bing Chat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09BA8C-4503-ED1E-172A-64706269EB7C}"/>
              </a:ext>
            </a:extLst>
          </p:cNvPr>
          <p:cNvSpPr/>
          <p:nvPr/>
        </p:nvSpPr>
        <p:spPr>
          <a:xfrm>
            <a:off x="9619" y="379477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Perplexity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748C68-E751-0CB2-8371-3704F141B2E3}"/>
              </a:ext>
            </a:extLst>
          </p:cNvPr>
          <p:cNvSpPr/>
          <p:nvPr/>
        </p:nvSpPr>
        <p:spPr>
          <a:xfrm>
            <a:off x="9619" y="268220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Chat GPT</a:t>
            </a:r>
          </a:p>
        </p:txBody>
      </p:sp>
      <p:pic>
        <p:nvPicPr>
          <p:cNvPr id="2" name="Glass AI">
            <a:hlinkClick r:id="" action="ppaction://media"/>
            <a:extLst>
              <a:ext uri="{FF2B5EF4-FFF2-40B4-BE49-F238E27FC236}">
                <a16:creationId xmlns:a16="http://schemas.microsoft.com/office/drawing/2014/main" id="{15E3DB90-3F06-1119-F3CA-34BA8822F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48901" y="883896"/>
            <a:ext cx="10243099" cy="597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86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9DBD2F-8182-4BC4-E6D8-1EA1D3E1E7B0}"/>
              </a:ext>
            </a:extLst>
          </p:cNvPr>
          <p:cNvSpPr/>
          <p:nvPr/>
        </p:nvSpPr>
        <p:spPr>
          <a:xfrm>
            <a:off x="0" y="1492050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Glass AI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D5A1F9-B458-67C0-8CFC-48B81CF5ADC9}"/>
              </a:ext>
            </a:extLst>
          </p:cNvPr>
          <p:cNvSpPr/>
          <p:nvPr/>
        </p:nvSpPr>
        <p:spPr>
          <a:xfrm>
            <a:off x="9619" y="4913415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Bing Chat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09BA8C-4503-ED1E-172A-64706269EB7C}"/>
              </a:ext>
            </a:extLst>
          </p:cNvPr>
          <p:cNvSpPr/>
          <p:nvPr/>
        </p:nvSpPr>
        <p:spPr>
          <a:xfrm>
            <a:off x="9619" y="379477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Perplexity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748C68-E751-0CB2-8371-3704F141B2E3}"/>
              </a:ext>
            </a:extLst>
          </p:cNvPr>
          <p:cNvSpPr/>
          <p:nvPr/>
        </p:nvSpPr>
        <p:spPr>
          <a:xfrm>
            <a:off x="9619" y="2682203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Chat GPT</a:t>
            </a:r>
          </a:p>
        </p:txBody>
      </p:sp>
      <p:pic>
        <p:nvPicPr>
          <p:cNvPr id="9" name="Chat GPT">
            <a:hlinkClick r:id="" action="ppaction://media"/>
            <a:extLst>
              <a:ext uri="{FF2B5EF4-FFF2-40B4-BE49-F238E27FC236}">
                <a16:creationId xmlns:a16="http://schemas.microsoft.com/office/drawing/2014/main" id="{13B12827-12CF-8FE8-BDEC-095CAD9089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41878" y="1036317"/>
            <a:ext cx="10240503" cy="582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5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9DBD2F-8182-4BC4-E6D8-1EA1D3E1E7B0}"/>
              </a:ext>
            </a:extLst>
          </p:cNvPr>
          <p:cNvSpPr/>
          <p:nvPr/>
        </p:nvSpPr>
        <p:spPr>
          <a:xfrm>
            <a:off x="0" y="1492050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Glass AI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D5A1F9-B458-67C0-8CFC-48B81CF5ADC9}"/>
              </a:ext>
            </a:extLst>
          </p:cNvPr>
          <p:cNvSpPr/>
          <p:nvPr/>
        </p:nvSpPr>
        <p:spPr>
          <a:xfrm>
            <a:off x="9619" y="4913415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Bing Chat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09BA8C-4503-ED1E-172A-64706269EB7C}"/>
              </a:ext>
            </a:extLst>
          </p:cNvPr>
          <p:cNvSpPr/>
          <p:nvPr/>
        </p:nvSpPr>
        <p:spPr>
          <a:xfrm>
            <a:off x="9619" y="3794773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Perplexity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748C68-E751-0CB2-8371-3704F141B2E3}"/>
              </a:ext>
            </a:extLst>
          </p:cNvPr>
          <p:cNvSpPr/>
          <p:nvPr/>
        </p:nvSpPr>
        <p:spPr>
          <a:xfrm>
            <a:off x="9619" y="268220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Chat GPT</a:t>
            </a:r>
          </a:p>
        </p:txBody>
      </p:sp>
      <p:pic>
        <p:nvPicPr>
          <p:cNvPr id="2" name="Perplexity AI">
            <a:hlinkClick r:id="" action="ppaction://media"/>
            <a:extLst>
              <a:ext uri="{FF2B5EF4-FFF2-40B4-BE49-F238E27FC236}">
                <a16:creationId xmlns:a16="http://schemas.microsoft.com/office/drawing/2014/main" id="{CB3FCD50-592B-A551-98C1-6F2D4E56E9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6220" y="904461"/>
            <a:ext cx="10215780" cy="595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4987210-FD44-4C63-D3DD-236B572BA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9DBD2F-8182-4BC4-E6D8-1EA1D3E1E7B0}"/>
              </a:ext>
            </a:extLst>
          </p:cNvPr>
          <p:cNvSpPr/>
          <p:nvPr/>
        </p:nvSpPr>
        <p:spPr>
          <a:xfrm>
            <a:off x="0" y="1492050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Glass AI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D5A1F9-B458-67C0-8CFC-48B81CF5ADC9}"/>
              </a:ext>
            </a:extLst>
          </p:cNvPr>
          <p:cNvSpPr/>
          <p:nvPr/>
        </p:nvSpPr>
        <p:spPr>
          <a:xfrm>
            <a:off x="9619" y="4913415"/>
            <a:ext cx="18661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Bing Chat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09BA8C-4503-ED1E-172A-64706269EB7C}"/>
              </a:ext>
            </a:extLst>
          </p:cNvPr>
          <p:cNvSpPr/>
          <p:nvPr/>
        </p:nvSpPr>
        <p:spPr>
          <a:xfrm>
            <a:off x="9619" y="379477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Perplexity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2748C68-E751-0CB2-8371-3704F141B2E3}"/>
              </a:ext>
            </a:extLst>
          </p:cNvPr>
          <p:cNvSpPr/>
          <p:nvPr/>
        </p:nvSpPr>
        <p:spPr>
          <a:xfrm>
            <a:off x="9619" y="2682203"/>
            <a:ext cx="1866122" cy="90506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Chat GPT</a:t>
            </a:r>
          </a:p>
        </p:txBody>
      </p:sp>
      <p:pic>
        <p:nvPicPr>
          <p:cNvPr id="2" name="Bing Chat AI">
            <a:hlinkClick r:id="" action="ppaction://media"/>
            <a:extLst>
              <a:ext uri="{FF2B5EF4-FFF2-40B4-BE49-F238E27FC236}">
                <a16:creationId xmlns:a16="http://schemas.microsoft.com/office/drawing/2014/main" id="{40F3F82D-F815-5E21-0E25-268AE6F0E1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61783" y="805070"/>
            <a:ext cx="10220598" cy="605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1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otype">
            <a:hlinkClick r:id="" action="ppaction://media"/>
            <a:extLst>
              <a:ext uri="{FF2B5EF4-FFF2-40B4-BE49-F238E27FC236}">
                <a16:creationId xmlns:a16="http://schemas.microsoft.com/office/drawing/2014/main" id="{34D94583-803A-30F3-8076-67923CAC8B7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20901" y="1454709"/>
            <a:ext cx="10771099" cy="5403291"/>
          </a:xfr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17D9002-112E-944F-CE49-E95445E5C3A8}"/>
              </a:ext>
            </a:extLst>
          </p:cNvPr>
          <p:cNvSpPr/>
          <p:nvPr/>
        </p:nvSpPr>
        <p:spPr>
          <a:xfrm>
            <a:off x="178904" y="400553"/>
            <a:ext cx="2494722" cy="9050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Iotype.com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23C852-E656-BA90-6AC0-01A607FE6D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50349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8D0B1-A286-D7F7-9A94-7645711A2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/>
              <a:t>نقاط ضعف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7110A4-F520-0368-8D1C-E14A17BA7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78" y="-108177"/>
            <a:ext cx="1427922" cy="1586581"/>
          </a:xfrm>
          <a:prstGeom prst="rect">
            <a:avLst/>
          </a:prstGeom>
          <a:effectLst>
            <a:innerShdw blurRad="114300">
              <a:prstClr val="black">
                <a:alpha val="30000"/>
              </a:prstClr>
            </a:innerShdw>
          </a:effectLst>
        </p:spPr>
      </p:pic>
      <p:pic>
        <p:nvPicPr>
          <p:cNvPr id="7" name="Picture 2" descr="Figure Nail Screwdriver | Great PowerPoint ClipArt for Presentations -  PresenterMedia.com">
            <a:extLst>
              <a:ext uri="{FF2B5EF4-FFF2-40B4-BE49-F238E27FC236}">
                <a16:creationId xmlns:a16="http://schemas.microsoft.com/office/drawing/2014/main" id="{98CEE349-9059-0132-7C18-8724FC776C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16" y="1797203"/>
            <a:ext cx="4246081" cy="397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ammer looking for a nail - Online Discount -">
            <a:extLst>
              <a:ext uri="{FF2B5EF4-FFF2-40B4-BE49-F238E27FC236}">
                <a16:creationId xmlns:a16="http://schemas.microsoft.com/office/drawing/2014/main" id="{1809F05B-7B73-5ABA-1B8D-A0AF3C3E0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388" y="1797203"/>
            <a:ext cx="4808690" cy="3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331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660</Words>
  <Application>Microsoft Office PowerPoint</Application>
  <PresentationFormat>Widescreen</PresentationFormat>
  <Paragraphs>108</Paragraphs>
  <Slides>13</Slides>
  <Notes>13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__Poppins_3bfef9</vt:lpstr>
      <vt:lpstr>Calibri Light</vt:lpstr>
      <vt:lpstr>Calibri</vt:lpstr>
      <vt:lpstr>Office Theme</vt:lpstr>
      <vt:lpstr>هوش مصنوعی در پزشکی </vt:lpstr>
      <vt:lpstr>مدل های هوش مصنوعی</vt:lpstr>
      <vt:lpstr>مدل های هوش مصنوعی</vt:lpstr>
      <vt:lpstr>مدل های هوش مصنوعی</vt:lpstr>
      <vt:lpstr>مدل های هوش مصنوعی</vt:lpstr>
      <vt:lpstr>مدل های هوش مصنوعی</vt:lpstr>
      <vt:lpstr>ابزار های موجود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نقاط ضعف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puria nasseri</dc:creator>
  <cp:lastModifiedBy>puria nasseri</cp:lastModifiedBy>
  <cp:revision>27</cp:revision>
  <dcterms:created xsi:type="dcterms:W3CDTF">2023-07-08T07:11:19Z</dcterms:created>
  <dcterms:modified xsi:type="dcterms:W3CDTF">2023-07-10T15:04:06Z</dcterms:modified>
</cp:coreProperties>
</file>